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42062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0154"/>
    <a:srgbClr val="B803E3"/>
    <a:srgbClr val="F0B4FE"/>
    <a:srgbClr val="C0D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58AB8-1B49-4773-AEDB-B9D1866F18E3}" v="36" dt="2023-04-04T20:08:50.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696" y="-5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eown, Connor" userId="6c8cb114-ed59-469c-97fa-726d708c44ed" providerId="ADAL" clId="{1D258AB8-1B49-4773-AEDB-B9D1866F18E3}"/>
    <pc:docChg chg="undo redo custSel modSld">
      <pc:chgData name="McKeown, Connor" userId="6c8cb114-ed59-469c-97fa-726d708c44ed" providerId="ADAL" clId="{1D258AB8-1B49-4773-AEDB-B9D1866F18E3}" dt="2023-04-04T20:09:40.388" v="1563" actId="553"/>
      <pc:docMkLst>
        <pc:docMk/>
      </pc:docMkLst>
      <pc:sldChg chg="addSp delSp modSp mod">
        <pc:chgData name="McKeown, Connor" userId="6c8cb114-ed59-469c-97fa-726d708c44ed" providerId="ADAL" clId="{1D258AB8-1B49-4773-AEDB-B9D1866F18E3}" dt="2023-04-04T20:09:40.388" v="1563" actId="553"/>
        <pc:sldMkLst>
          <pc:docMk/>
          <pc:sldMk cId="3091392157" sldId="256"/>
        </pc:sldMkLst>
        <pc:spChg chg="mod">
          <ac:chgData name="McKeown, Connor" userId="6c8cb114-ed59-469c-97fa-726d708c44ed" providerId="ADAL" clId="{1D258AB8-1B49-4773-AEDB-B9D1866F18E3}" dt="2023-04-04T19:43:52.521" v="212" actId="552"/>
          <ac:spMkLst>
            <pc:docMk/>
            <pc:sldMk cId="3091392157" sldId="256"/>
            <ac:spMk id="12" creationId="{7A93ECAD-8349-3E57-C4E6-7B094CCC54E8}"/>
          </ac:spMkLst>
        </pc:spChg>
        <pc:spChg chg="mod">
          <ac:chgData name="McKeown, Connor" userId="6c8cb114-ed59-469c-97fa-726d708c44ed" providerId="ADAL" clId="{1D258AB8-1B49-4773-AEDB-B9D1866F18E3}" dt="2023-04-04T20:05:03.418" v="1286" actId="1036"/>
          <ac:spMkLst>
            <pc:docMk/>
            <pc:sldMk cId="3091392157" sldId="256"/>
            <ac:spMk id="15" creationId="{56D7B9C2-5C25-3E6A-D9C0-50A9779ABB41}"/>
          </ac:spMkLst>
        </pc:spChg>
        <pc:spChg chg="mod">
          <ac:chgData name="McKeown, Connor" userId="6c8cb114-ed59-469c-97fa-726d708c44ed" providerId="ADAL" clId="{1D258AB8-1B49-4773-AEDB-B9D1866F18E3}" dt="2023-04-04T20:04:41.321" v="1260" actId="1036"/>
          <ac:spMkLst>
            <pc:docMk/>
            <pc:sldMk cId="3091392157" sldId="256"/>
            <ac:spMk id="16" creationId="{03FFC194-6706-4296-5156-3D8F0C7E1E4B}"/>
          </ac:spMkLst>
        </pc:spChg>
        <pc:spChg chg="mod">
          <ac:chgData name="McKeown, Connor" userId="6c8cb114-ed59-469c-97fa-726d708c44ed" providerId="ADAL" clId="{1D258AB8-1B49-4773-AEDB-B9D1866F18E3}" dt="2023-04-04T20:09:10.652" v="1557" actId="552"/>
          <ac:spMkLst>
            <pc:docMk/>
            <pc:sldMk cId="3091392157" sldId="256"/>
            <ac:spMk id="24" creationId="{9CA6EB5C-C27C-3310-0299-7718F6CF5AE6}"/>
          </ac:spMkLst>
        </pc:spChg>
        <pc:spChg chg="mod">
          <ac:chgData name="McKeown, Connor" userId="6c8cb114-ed59-469c-97fa-726d708c44ed" providerId="ADAL" clId="{1D258AB8-1B49-4773-AEDB-B9D1866F18E3}" dt="2023-04-04T20:04:41.321" v="1260" actId="1036"/>
          <ac:spMkLst>
            <pc:docMk/>
            <pc:sldMk cId="3091392157" sldId="256"/>
            <ac:spMk id="25" creationId="{97720707-E52B-7042-DF20-C5C0AF8C3336}"/>
          </ac:spMkLst>
        </pc:spChg>
        <pc:spChg chg="mod">
          <ac:chgData name="McKeown, Connor" userId="6c8cb114-ed59-469c-97fa-726d708c44ed" providerId="ADAL" clId="{1D258AB8-1B49-4773-AEDB-B9D1866F18E3}" dt="2023-04-04T20:05:03.418" v="1286" actId="1036"/>
          <ac:spMkLst>
            <pc:docMk/>
            <pc:sldMk cId="3091392157" sldId="256"/>
            <ac:spMk id="26" creationId="{636FD860-CE0E-0A17-17AC-364434BD7752}"/>
          </ac:spMkLst>
        </pc:spChg>
        <pc:spChg chg="mod">
          <ac:chgData name="McKeown, Connor" userId="6c8cb114-ed59-469c-97fa-726d708c44ed" providerId="ADAL" clId="{1D258AB8-1B49-4773-AEDB-B9D1866F18E3}" dt="2023-04-04T20:04:44.538" v="1269" actId="1036"/>
          <ac:spMkLst>
            <pc:docMk/>
            <pc:sldMk cId="3091392157" sldId="256"/>
            <ac:spMk id="36" creationId="{BC6462E0-553B-CA93-C29B-0E5769088B70}"/>
          </ac:spMkLst>
        </pc:spChg>
        <pc:spChg chg="del mod">
          <ac:chgData name="McKeown, Connor" userId="6c8cb114-ed59-469c-97fa-726d708c44ed" providerId="ADAL" clId="{1D258AB8-1B49-4773-AEDB-B9D1866F18E3}" dt="2023-04-04T19:38:54.654" v="84" actId="478"/>
          <ac:spMkLst>
            <pc:docMk/>
            <pc:sldMk cId="3091392157" sldId="256"/>
            <ac:spMk id="38" creationId="{60DE88C4-52A0-5202-C462-84652AAE0BF4}"/>
          </ac:spMkLst>
        </pc:spChg>
        <pc:spChg chg="mod">
          <ac:chgData name="McKeown, Connor" userId="6c8cb114-ed59-469c-97fa-726d708c44ed" providerId="ADAL" clId="{1D258AB8-1B49-4773-AEDB-B9D1866F18E3}" dt="2023-04-04T20:09:34.150" v="1562" actId="553"/>
          <ac:spMkLst>
            <pc:docMk/>
            <pc:sldMk cId="3091392157" sldId="256"/>
            <ac:spMk id="40" creationId="{7BD263EE-E562-8100-B631-06920EABDA29}"/>
          </ac:spMkLst>
        </pc:spChg>
        <pc:spChg chg="add mod">
          <ac:chgData name="McKeown, Connor" userId="6c8cb114-ed59-469c-97fa-726d708c44ed" providerId="ADAL" clId="{1D258AB8-1B49-4773-AEDB-B9D1866F18E3}" dt="2023-04-04T19:55:47.666" v="597" actId="14100"/>
          <ac:spMkLst>
            <pc:docMk/>
            <pc:sldMk cId="3091392157" sldId="256"/>
            <ac:spMk id="48" creationId="{4A4D552C-3997-46E7-DAC4-C10A0A16C240}"/>
          </ac:spMkLst>
        </pc:spChg>
        <pc:spChg chg="add mod">
          <ac:chgData name="McKeown, Connor" userId="6c8cb114-ed59-469c-97fa-726d708c44ed" providerId="ADAL" clId="{1D258AB8-1B49-4773-AEDB-B9D1866F18E3}" dt="2023-04-04T20:03:00.444" v="1183" actId="313"/>
          <ac:spMkLst>
            <pc:docMk/>
            <pc:sldMk cId="3091392157" sldId="256"/>
            <ac:spMk id="51" creationId="{F89EFD18-32B5-AD5C-A9C7-8C93F9FFF7A3}"/>
          </ac:spMkLst>
        </pc:spChg>
        <pc:spChg chg="add mod">
          <ac:chgData name="McKeown, Connor" userId="6c8cb114-ed59-469c-97fa-726d708c44ed" providerId="ADAL" clId="{1D258AB8-1B49-4773-AEDB-B9D1866F18E3}" dt="2023-04-04T20:09:40.388" v="1563" actId="553"/>
          <ac:spMkLst>
            <pc:docMk/>
            <pc:sldMk cId="3091392157" sldId="256"/>
            <ac:spMk id="52" creationId="{1A78E63F-E06A-F2EB-0D8B-8A735CDF0CD7}"/>
          </ac:spMkLst>
        </pc:spChg>
        <pc:spChg chg="mod">
          <ac:chgData name="McKeown, Connor" userId="6c8cb114-ed59-469c-97fa-726d708c44ed" providerId="ADAL" clId="{1D258AB8-1B49-4773-AEDB-B9D1866F18E3}" dt="2023-04-04T19:32:22.126" v="46" actId="313"/>
          <ac:spMkLst>
            <pc:docMk/>
            <pc:sldMk cId="3091392157" sldId="256"/>
            <ac:spMk id="1032" creationId="{07B65EE5-3394-7DCD-51A3-C7B5BB6A69D9}"/>
          </ac:spMkLst>
        </pc:spChg>
        <pc:spChg chg="mod">
          <ac:chgData name="McKeown, Connor" userId="6c8cb114-ed59-469c-97fa-726d708c44ed" providerId="ADAL" clId="{1D258AB8-1B49-4773-AEDB-B9D1866F18E3}" dt="2023-04-04T20:03:37.868" v="1210" actId="1036"/>
          <ac:spMkLst>
            <pc:docMk/>
            <pc:sldMk cId="3091392157" sldId="256"/>
            <ac:spMk id="1037" creationId="{DC4BA260-05CA-662E-1FEB-1E8CB1ABCCF0}"/>
          </ac:spMkLst>
        </pc:spChg>
        <pc:spChg chg="mod">
          <ac:chgData name="McKeown, Connor" userId="6c8cb114-ed59-469c-97fa-726d708c44ed" providerId="ADAL" clId="{1D258AB8-1B49-4773-AEDB-B9D1866F18E3}" dt="2023-04-04T20:03:37.868" v="1210" actId="1036"/>
          <ac:spMkLst>
            <pc:docMk/>
            <pc:sldMk cId="3091392157" sldId="256"/>
            <ac:spMk id="1038" creationId="{F52503DD-D331-C2DB-5F10-31D2692F6360}"/>
          </ac:spMkLst>
        </pc:spChg>
        <pc:graphicFrameChg chg="add mod modGraphic">
          <ac:chgData name="McKeown, Connor" userId="6c8cb114-ed59-469c-97fa-726d708c44ed" providerId="ADAL" clId="{1D258AB8-1B49-4773-AEDB-B9D1866F18E3}" dt="2023-04-04T20:08:32.498" v="1553" actId="108"/>
          <ac:graphicFrameMkLst>
            <pc:docMk/>
            <pc:sldMk cId="3091392157" sldId="256"/>
            <ac:graphicFrameMk id="45" creationId="{8AF366A6-7A72-54C2-B7CF-30BD34315724}"/>
          </ac:graphicFrameMkLst>
        </pc:graphicFrameChg>
        <pc:graphicFrameChg chg="add del mod modGraphic">
          <ac:chgData name="McKeown, Connor" userId="6c8cb114-ed59-469c-97fa-726d708c44ed" providerId="ADAL" clId="{1D258AB8-1B49-4773-AEDB-B9D1866F18E3}" dt="2023-04-04T19:55:31.281" v="595" actId="478"/>
          <ac:graphicFrameMkLst>
            <pc:docMk/>
            <pc:sldMk cId="3091392157" sldId="256"/>
            <ac:graphicFrameMk id="47" creationId="{4D902D3F-9018-54A5-BBD2-3307979B1F0E}"/>
          </ac:graphicFrameMkLst>
        </pc:graphicFrameChg>
        <pc:graphicFrameChg chg="add mod modGraphic">
          <ac:chgData name="McKeown, Connor" userId="6c8cb114-ed59-469c-97fa-726d708c44ed" providerId="ADAL" clId="{1D258AB8-1B49-4773-AEDB-B9D1866F18E3}" dt="2023-04-04T20:08:50.175" v="1555"/>
          <ac:graphicFrameMkLst>
            <pc:docMk/>
            <pc:sldMk cId="3091392157" sldId="256"/>
            <ac:graphicFrameMk id="50" creationId="{5FD4E374-9605-57EE-C40E-A0347EF12E04}"/>
          </ac:graphicFrameMkLst>
        </pc:graphicFrameChg>
        <pc:picChg chg="mod">
          <ac:chgData name="McKeown, Connor" userId="6c8cb114-ed59-469c-97fa-726d708c44ed" providerId="ADAL" clId="{1D258AB8-1B49-4773-AEDB-B9D1866F18E3}" dt="2023-04-04T20:03:37.868" v="1210" actId="1036"/>
          <ac:picMkLst>
            <pc:docMk/>
            <pc:sldMk cId="3091392157" sldId="256"/>
            <ac:picMk id="2" creationId="{AFE5CBC1-4C6A-A18C-04C6-3C8418DFAC0C}"/>
          </ac:picMkLst>
        </pc:picChg>
        <pc:picChg chg="mod">
          <ac:chgData name="McKeown, Connor" userId="6c8cb114-ed59-469c-97fa-726d708c44ed" providerId="ADAL" clId="{1D258AB8-1B49-4773-AEDB-B9D1866F18E3}" dt="2023-04-04T20:03:37.868" v="1210" actId="1036"/>
          <ac:picMkLst>
            <pc:docMk/>
            <pc:sldMk cId="3091392157" sldId="256"/>
            <ac:picMk id="3" creationId="{16A1E9E3-FF0D-6597-10AD-11515AE63AC8}"/>
          </ac:picMkLst>
        </pc:picChg>
        <pc:picChg chg="add del mod">
          <ac:chgData name="McKeown, Connor" userId="6c8cb114-ed59-469c-97fa-726d708c44ed" providerId="ADAL" clId="{1D258AB8-1B49-4773-AEDB-B9D1866F18E3}" dt="2023-04-04T19:41:08.718" v="168" actId="478"/>
          <ac:picMkLst>
            <pc:docMk/>
            <pc:sldMk cId="3091392157" sldId="256"/>
            <ac:picMk id="29" creationId="{8C9E5A25-FBB0-973A-A77E-DE5CAA68D6BD}"/>
          </ac:picMkLst>
        </pc:picChg>
        <pc:picChg chg="add mod">
          <ac:chgData name="McKeown, Connor" userId="6c8cb114-ed59-469c-97fa-726d708c44ed" providerId="ADAL" clId="{1D258AB8-1B49-4773-AEDB-B9D1866F18E3}" dt="2023-04-04T20:09:25.218" v="1560" actId="554"/>
          <ac:picMkLst>
            <pc:docMk/>
            <pc:sldMk cId="3091392157" sldId="256"/>
            <ac:picMk id="31" creationId="{AC4AFDF1-A793-2DA9-32BA-15E6C42B02E9}"/>
          </ac:picMkLst>
        </pc:picChg>
        <pc:picChg chg="del">
          <ac:chgData name="McKeown, Connor" userId="6c8cb114-ed59-469c-97fa-726d708c44ed" providerId="ADAL" clId="{1D258AB8-1B49-4773-AEDB-B9D1866F18E3}" dt="2023-04-04T19:40:21.629" v="102" actId="478"/>
          <ac:picMkLst>
            <pc:docMk/>
            <pc:sldMk cId="3091392157" sldId="256"/>
            <ac:picMk id="32" creationId="{79DBCD02-6970-F8C9-EE03-F2D9709ED770}"/>
          </ac:picMkLst>
        </pc:picChg>
        <pc:picChg chg="mod">
          <ac:chgData name="McKeown, Connor" userId="6c8cb114-ed59-469c-97fa-726d708c44ed" providerId="ADAL" clId="{1D258AB8-1B49-4773-AEDB-B9D1866F18E3}" dt="2023-04-04T20:04:44.538" v="1269" actId="1036"/>
          <ac:picMkLst>
            <pc:docMk/>
            <pc:sldMk cId="3091392157" sldId="256"/>
            <ac:picMk id="35" creationId="{ECF5FA27-9F53-DB3E-8ADB-CA4BAED79FB9}"/>
          </ac:picMkLst>
        </pc:picChg>
        <pc:picChg chg="add del mod">
          <ac:chgData name="McKeown, Connor" userId="6c8cb114-ed59-469c-97fa-726d708c44ed" providerId="ADAL" clId="{1D258AB8-1B49-4773-AEDB-B9D1866F18E3}" dt="2023-04-04T20:09:40.388" v="1563" actId="553"/>
          <ac:picMkLst>
            <pc:docMk/>
            <pc:sldMk cId="3091392157" sldId="256"/>
            <ac:picMk id="44" creationId="{C4207541-3B7D-74EB-2001-371AF518717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54680" y="6285233"/>
            <a:ext cx="35753040" cy="13370560"/>
          </a:xfrm>
        </p:spPr>
        <p:txBody>
          <a:bodyPr anchor="b"/>
          <a:lstStyle>
            <a:lvl1pPr algn="ctr">
              <a:defRPr sz="27600"/>
            </a:lvl1pPr>
          </a:lstStyle>
          <a:p>
            <a:r>
              <a:rPr lang="en-US"/>
              <a:t>Click to edit Master title style</a:t>
            </a:r>
          </a:p>
        </p:txBody>
      </p:sp>
      <p:sp>
        <p:nvSpPr>
          <p:cNvPr id="3" name="Subtitle 2"/>
          <p:cNvSpPr>
            <a:spLocks noGrp="1"/>
          </p:cNvSpPr>
          <p:nvPr>
            <p:ph type="subTitle" idx="1"/>
          </p:nvPr>
        </p:nvSpPr>
        <p:spPr>
          <a:xfrm>
            <a:off x="5257800" y="20171413"/>
            <a:ext cx="31546800" cy="9272267"/>
          </a:xfrm>
        </p:spPr>
        <p:txBody>
          <a:bodyPr/>
          <a:lstStyle>
            <a:lvl1pPr marL="0" indent="0" algn="ctr">
              <a:buNone/>
              <a:defRPr sz="11040"/>
            </a:lvl1pPr>
            <a:lvl2pPr marL="2103120" indent="0" algn="ctr">
              <a:buNone/>
              <a:defRPr sz="9200"/>
            </a:lvl2pPr>
            <a:lvl3pPr marL="4206240" indent="0" algn="ctr">
              <a:buNone/>
              <a:defRPr sz="8280"/>
            </a:lvl3pPr>
            <a:lvl4pPr marL="6309360" indent="0" algn="ctr">
              <a:buNone/>
              <a:defRPr sz="7360"/>
            </a:lvl4pPr>
            <a:lvl5pPr marL="8412480" indent="0" algn="ctr">
              <a:buNone/>
              <a:defRPr sz="7360"/>
            </a:lvl5pPr>
            <a:lvl6pPr marL="10515600" indent="0" algn="ctr">
              <a:buNone/>
              <a:defRPr sz="7360"/>
            </a:lvl6pPr>
            <a:lvl7pPr marL="12618720" indent="0" algn="ctr">
              <a:buNone/>
              <a:defRPr sz="7360"/>
            </a:lvl7pPr>
            <a:lvl8pPr marL="14721840" indent="0" algn="ctr">
              <a:buNone/>
              <a:defRPr sz="7360"/>
            </a:lvl8pPr>
            <a:lvl9pPr marL="16824960" indent="0" algn="ctr">
              <a:buNone/>
              <a:defRPr sz="7360"/>
            </a:lvl9pPr>
          </a:lstStyle>
          <a:p>
            <a:r>
              <a:rPr lang="en-US"/>
              <a:t>Click to edit Master subtitle style</a:t>
            </a:r>
          </a:p>
        </p:txBody>
      </p:sp>
      <p:sp>
        <p:nvSpPr>
          <p:cNvPr id="4" name="Date Placeholder 3"/>
          <p:cNvSpPr>
            <a:spLocks noGrp="1"/>
          </p:cNvSpPr>
          <p:nvPr>
            <p:ph type="dt" sz="half" idx="10"/>
          </p:nvPr>
        </p:nvSpPr>
        <p:spPr/>
        <p:txBody>
          <a:bodyPr/>
          <a:lstStyle/>
          <a:p>
            <a:fld id="{7561BD9E-E3BF-4602-9F49-B189B772AAB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2454532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61BD9E-E3BF-4602-9F49-B189B772AAB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2875038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100907" y="2044700"/>
            <a:ext cx="9069705" cy="325462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891792" y="2044700"/>
            <a:ext cx="2668333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61BD9E-E3BF-4602-9F49-B189B772AAB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178905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61BD9E-E3BF-4602-9F49-B189B772AAB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1836432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69885" y="9574541"/>
            <a:ext cx="36278820" cy="15975327"/>
          </a:xfrm>
        </p:spPr>
        <p:txBody>
          <a:bodyPr anchor="b"/>
          <a:lstStyle>
            <a:lvl1pPr>
              <a:defRPr sz="27600"/>
            </a:lvl1pPr>
          </a:lstStyle>
          <a:p>
            <a:r>
              <a:rPr lang="en-US"/>
              <a:t>Click to edit Master title style</a:t>
            </a:r>
          </a:p>
        </p:txBody>
      </p:sp>
      <p:sp>
        <p:nvSpPr>
          <p:cNvPr id="3" name="Text Placeholder 2"/>
          <p:cNvSpPr>
            <a:spLocks noGrp="1"/>
          </p:cNvSpPr>
          <p:nvPr>
            <p:ph type="body" idx="1"/>
          </p:nvPr>
        </p:nvSpPr>
        <p:spPr>
          <a:xfrm>
            <a:off x="2869885" y="25701001"/>
            <a:ext cx="36278820" cy="8401047"/>
          </a:xfrm>
        </p:spPr>
        <p:txBody>
          <a:bodyPr/>
          <a:lstStyle>
            <a:lvl1pPr marL="0" indent="0">
              <a:buNone/>
              <a:defRPr sz="11040">
                <a:solidFill>
                  <a:schemeClr val="tx1"/>
                </a:solidFill>
              </a:defRPr>
            </a:lvl1pPr>
            <a:lvl2pPr marL="2103120" indent="0">
              <a:buNone/>
              <a:defRPr sz="9200">
                <a:solidFill>
                  <a:schemeClr val="tx1">
                    <a:tint val="75000"/>
                  </a:schemeClr>
                </a:solidFill>
              </a:defRPr>
            </a:lvl2pPr>
            <a:lvl3pPr marL="4206240" indent="0">
              <a:buNone/>
              <a:defRPr sz="8280">
                <a:solidFill>
                  <a:schemeClr val="tx1">
                    <a:tint val="75000"/>
                  </a:schemeClr>
                </a:solidFill>
              </a:defRPr>
            </a:lvl3pPr>
            <a:lvl4pPr marL="6309360" indent="0">
              <a:buNone/>
              <a:defRPr sz="7360">
                <a:solidFill>
                  <a:schemeClr val="tx1">
                    <a:tint val="75000"/>
                  </a:schemeClr>
                </a:solidFill>
              </a:defRPr>
            </a:lvl4pPr>
            <a:lvl5pPr marL="8412480" indent="0">
              <a:buNone/>
              <a:defRPr sz="7360">
                <a:solidFill>
                  <a:schemeClr val="tx1">
                    <a:tint val="75000"/>
                  </a:schemeClr>
                </a:solidFill>
              </a:defRPr>
            </a:lvl5pPr>
            <a:lvl6pPr marL="10515600" indent="0">
              <a:buNone/>
              <a:defRPr sz="7360">
                <a:solidFill>
                  <a:schemeClr val="tx1">
                    <a:tint val="75000"/>
                  </a:schemeClr>
                </a:solidFill>
              </a:defRPr>
            </a:lvl6pPr>
            <a:lvl7pPr marL="12618720" indent="0">
              <a:buNone/>
              <a:defRPr sz="7360">
                <a:solidFill>
                  <a:schemeClr val="tx1">
                    <a:tint val="75000"/>
                  </a:schemeClr>
                </a:solidFill>
              </a:defRPr>
            </a:lvl7pPr>
            <a:lvl8pPr marL="14721840" indent="0">
              <a:buNone/>
              <a:defRPr sz="7360">
                <a:solidFill>
                  <a:schemeClr val="tx1">
                    <a:tint val="75000"/>
                  </a:schemeClr>
                </a:solidFill>
              </a:defRPr>
            </a:lvl8pPr>
            <a:lvl9pPr marL="16824960" indent="0">
              <a:buNone/>
              <a:defRPr sz="7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61BD9E-E3BF-4602-9F49-B189B772AAB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60691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891790" y="10223500"/>
            <a:ext cx="178765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294090" y="10223500"/>
            <a:ext cx="178765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61BD9E-E3BF-4602-9F49-B189B772AAB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41980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7269" y="2044708"/>
            <a:ext cx="36278820" cy="7423153"/>
          </a:xfrm>
        </p:spPr>
        <p:txBody>
          <a:bodyPr/>
          <a:lstStyle/>
          <a:p>
            <a:r>
              <a:rPr lang="en-US"/>
              <a:t>Click to edit Master title style</a:t>
            </a:r>
          </a:p>
        </p:txBody>
      </p:sp>
      <p:sp>
        <p:nvSpPr>
          <p:cNvPr id="3" name="Text Placeholder 2"/>
          <p:cNvSpPr>
            <a:spLocks noGrp="1"/>
          </p:cNvSpPr>
          <p:nvPr>
            <p:ph type="body" idx="1"/>
          </p:nvPr>
        </p:nvSpPr>
        <p:spPr>
          <a:xfrm>
            <a:off x="2897273" y="9414513"/>
            <a:ext cx="17794364" cy="4613907"/>
          </a:xfrm>
        </p:spPr>
        <p:txBody>
          <a:bodyPr anchor="b"/>
          <a:lstStyle>
            <a:lvl1pPr marL="0" indent="0">
              <a:buNone/>
              <a:defRPr sz="11040" b="1"/>
            </a:lvl1pPr>
            <a:lvl2pPr marL="2103120" indent="0">
              <a:buNone/>
              <a:defRPr sz="9200" b="1"/>
            </a:lvl2pPr>
            <a:lvl3pPr marL="4206240" indent="0">
              <a:buNone/>
              <a:defRPr sz="8280" b="1"/>
            </a:lvl3pPr>
            <a:lvl4pPr marL="6309360" indent="0">
              <a:buNone/>
              <a:defRPr sz="7360" b="1"/>
            </a:lvl4pPr>
            <a:lvl5pPr marL="8412480" indent="0">
              <a:buNone/>
              <a:defRPr sz="7360" b="1"/>
            </a:lvl5pPr>
            <a:lvl6pPr marL="10515600" indent="0">
              <a:buNone/>
              <a:defRPr sz="7360" b="1"/>
            </a:lvl6pPr>
            <a:lvl7pPr marL="12618720" indent="0">
              <a:buNone/>
              <a:defRPr sz="7360" b="1"/>
            </a:lvl7pPr>
            <a:lvl8pPr marL="14721840" indent="0">
              <a:buNone/>
              <a:defRPr sz="7360" b="1"/>
            </a:lvl8pPr>
            <a:lvl9pPr marL="16824960" indent="0">
              <a:buNone/>
              <a:defRPr sz="7360" b="1"/>
            </a:lvl9pPr>
          </a:lstStyle>
          <a:p>
            <a:pPr lvl="0"/>
            <a:r>
              <a:rPr lang="en-US"/>
              <a:t>Click to edit Master text styles</a:t>
            </a:r>
          </a:p>
        </p:txBody>
      </p:sp>
      <p:sp>
        <p:nvSpPr>
          <p:cNvPr id="4" name="Content Placeholder 3"/>
          <p:cNvSpPr>
            <a:spLocks noGrp="1"/>
          </p:cNvSpPr>
          <p:nvPr>
            <p:ph sz="half" idx="2"/>
          </p:nvPr>
        </p:nvSpPr>
        <p:spPr>
          <a:xfrm>
            <a:off x="2897273" y="14028420"/>
            <a:ext cx="1779436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294092" y="9414513"/>
            <a:ext cx="17881999" cy="4613907"/>
          </a:xfrm>
        </p:spPr>
        <p:txBody>
          <a:bodyPr anchor="b"/>
          <a:lstStyle>
            <a:lvl1pPr marL="0" indent="0">
              <a:buNone/>
              <a:defRPr sz="11040" b="1"/>
            </a:lvl1pPr>
            <a:lvl2pPr marL="2103120" indent="0">
              <a:buNone/>
              <a:defRPr sz="9200" b="1"/>
            </a:lvl2pPr>
            <a:lvl3pPr marL="4206240" indent="0">
              <a:buNone/>
              <a:defRPr sz="8280" b="1"/>
            </a:lvl3pPr>
            <a:lvl4pPr marL="6309360" indent="0">
              <a:buNone/>
              <a:defRPr sz="7360" b="1"/>
            </a:lvl4pPr>
            <a:lvl5pPr marL="8412480" indent="0">
              <a:buNone/>
              <a:defRPr sz="7360" b="1"/>
            </a:lvl5pPr>
            <a:lvl6pPr marL="10515600" indent="0">
              <a:buNone/>
              <a:defRPr sz="7360" b="1"/>
            </a:lvl6pPr>
            <a:lvl7pPr marL="12618720" indent="0">
              <a:buNone/>
              <a:defRPr sz="7360" b="1"/>
            </a:lvl7pPr>
            <a:lvl8pPr marL="14721840" indent="0">
              <a:buNone/>
              <a:defRPr sz="7360" b="1"/>
            </a:lvl8pPr>
            <a:lvl9pPr marL="16824960" indent="0">
              <a:buNone/>
              <a:defRPr sz="7360" b="1"/>
            </a:lvl9pPr>
          </a:lstStyle>
          <a:p>
            <a:pPr lvl="0"/>
            <a:r>
              <a:rPr lang="en-US"/>
              <a:t>Click to edit Master text styles</a:t>
            </a:r>
          </a:p>
        </p:txBody>
      </p:sp>
      <p:sp>
        <p:nvSpPr>
          <p:cNvPr id="6" name="Content Placeholder 5"/>
          <p:cNvSpPr>
            <a:spLocks noGrp="1"/>
          </p:cNvSpPr>
          <p:nvPr>
            <p:ph sz="quarter" idx="4"/>
          </p:nvPr>
        </p:nvSpPr>
        <p:spPr>
          <a:xfrm>
            <a:off x="21294092" y="14028420"/>
            <a:ext cx="17881999"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61BD9E-E3BF-4602-9F49-B189B772AAB0}"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800775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61BD9E-E3BF-4602-9F49-B189B772AAB0}"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209444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61BD9E-E3BF-4602-9F49-B189B772AAB0}"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265509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7269" y="2560320"/>
            <a:ext cx="13566219" cy="8961120"/>
          </a:xfrm>
        </p:spPr>
        <p:txBody>
          <a:bodyPr anchor="b"/>
          <a:lstStyle>
            <a:lvl1pPr>
              <a:defRPr sz="14720"/>
            </a:lvl1pPr>
          </a:lstStyle>
          <a:p>
            <a:r>
              <a:rPr lang="en-US"/>
              <a:t>Click to edit Master title style</a:t>
            </a:r>
          </a:p>
        </p:txBody>
      </p:sp>
      <p:sp>
        <p:nvSpPr>
          <p:cNvPr id="3" name="Content Placeholder 2"/>
          <p:cNvSpPr>
            <a:spLocks noGrp="1"/>
          </p:cNvSpPr>
          <p:nvPr>
            <p:ph idx="1"/>
          </p:nvPr>
        </p:nvSpPr>
        <p:spPr>
          <a:xfrm>
            <a:off x="17881999" y="5529588"/>
            <a:ext cx="21294090" cy="27292300"/>
          </a:xfrm>
        </p:spPr>
        <p:txBody>
          <a:bodyPr/>
          <a:lstStyle>
            <a:lvl1pPr>
              <a:defRPr sz="14720"/>
            </a:lvl1pPr>
            <a:lvl2pPr>
              <a:defRPr sz="12880"/>
            </a:lvl2pPr>
            <a:lvl3pPr>
              <a:defRPr sz="11040"/>
            </a:lvl3pPr>
            <a:lvl4pPr>
              <a:defRPr sz="9200"/>
            </a:lvl4pPr>
            <a:lvl5pPr>
              <a:defRPr sz="9200"/>
            </a:lvl5pPr>
            <a:lvl6pPr>
              <a:defRPr sz="9200"/>
            </a:lvl6pPr>
            <a:lvl7pPr>
              <a:defRPr sz="9200"/>
            </a:lvl7pPr>
            <a:lvl8pPr>
              <a:defRPr sz="9200"/>
            </a:lvl8pPr>
            <a:lvl9pPr>
              <a:defRPr sz="9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897269" y="11521440"/>
            <a:ext cx="13566219" cy="21344893"/>
          </a:xfrm>
        </p:spPr>
        <p:txBody>
          <a:bodyPr/>
          <a:lstStyle>
            <a:lvl1pPr marL="0" indent="0">
              <a:buNone/>
              <a:defRPr sz="7360"/>
            </a:lvl1pPr>
            <a:lvl2pPr marL="2103120" indent="0">
              <a:buNone/>
              <a:defRPr sz="6440"/>
            </a:lvl2pPr>
            <a:lvl3pPr marL="4206240" indent="0">
              <a:buNone/>
              <a:defRPr sz="5520"/>
            </a:lvl3pPr>
            <a:lvl4pPr marL="6309360" indent="0">
              <a:buNone/>
              <a:defRPr sz="4600"/>
            </a:lvl4pPr>
            <a:lvl5pPr marL="8412480" indent="0">
              <a:buNone/>
              <a:defRPr sz="4600"/>
            </a:lvl5pPr>
            <a:lvl6pPr marL="10515600" indent="0">
              <a:buNone/>
              <a:defRPr sz="4600"/>
            </a:lvl6pPr>
            <a:lvl7pPr marL="12618720" indent="0">
              <a:buNone/>
              <a:defRPr sz="4600"/>
            </a:lvl7pPr>
            <a:lvl8pPr marL="14721840" indent="0">
              <a:buNone/>
              <a:defRPr sz="4600"/>
            </a:lvl8pPr>
            <a:lvl9pPr marL="16824960" indent="0">
              <a:buNone/>
              <a:defRPr sz="4600"/>
            </a:lvl9pPr>
          </a:lstStyle>
          <a:p>
            <a:pPr lvl="0"/>
            <a:r>
              <a:rPr lang="en-US"/>
              <a:t>Click to edit Master text styles</a:t>
            </a:r>
          </a:p>
        </p:txBody>
      </p:sp>
      <p:sp>
        <p:nvSpPr>
          <p:cNvPr id="5" name="Date Placeholder 4"/>
          <p:cNvSpPr>
            <a:spLocks noGrp="1"/>
          </p:cNvSpPr>
          <p:nvPr>
            <p:ph type="dt" sz="half" idx="10"/>
          </p:nvPr>
        </p:nvSpPr>
        <p:spPr/>
        <p:txBody>
          <a:bodyPr/>
          <a:lstStyle/>
          <a:p>
            <a:fld id="{7561BD9E-E3BF-4602-9F49-B189B772AAB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653488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7269" y="2560320"/>
            <a:ext cx="13566219" cy="8961120"/>
          </a:xfrm>
        </p:spPr>
        <p:txBody>
          <a:bodyPr anchor="b"/>
          <a:lstStyle>
            <a:lvl1pPr>
              <a:defRPr sz="14720"/>
            </a:lvl1pPr>
          </a:lstStyle>
          <a:p>
            <a:r>
              <a:rPr lang="en-US"/>
              <a:t>Click to edit Master title style</a:t>
            </a:r>
          </a:p>
        </p:txBody>
      </p:sp>
      <p:sp>
        <p:nvSpPr>
          <p:cNvPr id="3" name="Picture Placeholder 2"/>
          <p:cNvSpPr>
            <a:spLocks noGrp="1" noChangeAspect="1"/>
          </p:cNvSpPr>
          <p:nvPr>
            <p:ph type="pic" idx="1"/>
          </p:nvPr>
        </p:nvSpPr>
        <p:spPr>
          <a:xfrm>
            <a:off x="17881999" y="5529588"/>
            <a:ext cx="21294090" cy="27292300"/>
          </a:xfrm>
        </p:spPr>
        <p:txBody>
          <a:bodyPr anchor="t"/>
          <a:lstStyle>
            <a:lvl1pPr marL="0" indent="0">
              <a:buNone/>
              <a:defRPr sz="14720"/>
            </a:lvl1pPr>
            <a:lvl2pPr marL="2103120" indent="0">
              <a:buNone/>
              <a:defRPr sz="12880"/>
            </a:lvl2pPr>
            <a:lvl3pPr marL="4206240" indent="0">
              <a:buNone/>
              <a:defRPr sz="11040"/>
            </a:lvl3pPr>
            <a:lvl4pPr marL="6309360" indent="0">
              <a:buNone/>
              <a:defRPr sz="9200"/>
            </a:lvl4pPr>
            <a:lvl5pPr marL="8412480" indent="0">
              <a:buNone/>
              <a:defRPr sz="9200"/>
            </a:lvl5pPr>
            <a:lvl6pPr marL="10515600" indent="0">
              <a:buNone/>
              <a:defRPr sz="9200"/>
            </a:lvl6pPr>
            <a:lvl7pPr marL="12618720" indent="0">
              <a:buNone/>
              <a:defRPr sz="9200"/>
            </a:lvl7pPr>
            <a:lvl8pPr marL="14721840" indent="0">
              <a:buNone/>
              <a:defRPr sz="9200"/>
            </a:lvl8pPr>
            <a:lvl9pPr marL="16824960" indent="0">
              <a:buNone/>
              <a:defRPr sz="9200"/>
            </a:lvl9pPr>
          </a:lstStyle>
          <a:p>
            <a:r>
              <a:rPr lang="en-US"/>
              <a:t>Click icon to add picture</a:t>
            </a:r>
          </a:p>
        </p:txBody>
      </p:sp>
      <p:sp>
        <p:nvSpPr>
          <p:cNvPr id="4" name="Text Placeholder 3"/>
          <p:cNvSpPr>
            <a:spLocks noGrp="1"/>
          </p:cNvSpPr>
          <p:nvPr>
            <p:ph type="body" sz="half" idx="2"/>
          </p:nvPr>
        </p:nvSpPr>
        <p:spPr>
          <a:xfrm>
            <a:off x="2897269" y="11521440"/>
            <a:ext cx="13566219" cy="21344893"/>
          </a:xfrm>
        </p:spPr>
        <p:txBody>
          <a:bodyPr/>
          <a:lstStyle>
            <a:lvl1pPr marL="0" indent="0">
              <a:buNone/>
              <a:defRPr sz="7360"/>
            </a:lvl1pPr>
            <a:lvl2pPr marL="2103120" indent="0">
              <a:buNone/>
              <a:defRPr sz="6440"/>
            </a:lvl2pPr>
            <a:lvl3pPr marL="4206240" indent="0">
              <a:buNone/>
              <a:defRPr sz="5520"/>
            </a:lvl3pPr>
            <a:lvl4pPr marL="6309360" indent="0">
              <a:buNone/>
              <a:defRPr sz="4600"/>
            </a:lvl4pPr>
            <a:lvl5pPr marL="8412480" indent="0">
              <a:buNone/>
              <a:defRPr sz="4600"/>
            </a:lvl5pPr>
            <a:lvl6pPr marL="10515600" indent="0">
              <a:buNone/>
              <a:defRPr sz="4600"/>
            </a:lvl6pPr>
            <a:lvl7pPr marL="12618720" indent="0">
              <a:buNone/>
              <a:defRPr sz="4600"/>
            </a:lvl7pPr>
            <a:lvl8pPr marL="14721840" indent="0">
              <a:buNone/>
              <a:defRPr sz="4600"/>
            </a:lvl8pPr>
            <a:lvl9pPr marL="16824960" indent="0">
              <a:buNone/>
              <a:defRPr sz="4600"/>
            </a:lvl9pPr>
          </a:lstStyle>
          <a:p>
            <a:pPr lvl="0"/>
            <a:r>
              <a:rPr lang="en-US"/>
              <a:t>Click to edit Master text styles</a:t>
            </a:r>
          </a:p>
        </p:txBody>
      </p:sp>
      <p:sp>
        <p:nvSpPr>
          <p:cNvPr id="5" name="Date Placeholder 4"/>
          <p:cNvSpPr>
            <a:spLocks noGrp="1"/>
          </p:cNvSpPr>
          <p:nvPr>
            <p:ph type="dt" sz="half" idx="10"/>
          </p:nvPr>
        </p:nvSpPr>
        <p:spPr/>
        <p:txBody>
          <a:bodyPr/>
          <a:lstStyle/>
          <a:p>
            <a:fld id="{7561BD9E-E3BF-4602-9F49-B189B772AAB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ADD6C-8A6D-4A83-9897-4AB82FE0DAE4}" type="slidenum">
              <a:rPr lang="en-US" smtClean="0"/>
              <a:t>‹#›</a:t>
            </a:fld>
            <a:endParaRPr lang="en-US"/>
          </a:p>
        </p:txBody>
      </p:sp>
    </p:spTree>
    <p:extLst>
      <p:ext uri="{BB962C8B-B14F-4D97-AF65-F5344CB8AC3E}">
        <p14:creationId xmlns:p14="http://schemas.microsoft.com/office/powerpoint/2010/main" val="153765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1790" y="2044708"/>
            <a:ext cx="36278820" cy="74231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891790" y="10223500"/>
            <a:ext cx="362788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91790" y="35595568"/>
            <a:ext cx="9464040" cy="2044700"/>
          </a:xfrm>
          <a:prstGeom prst="rect">
            <a:avLst/>
          </a:prstGeom>
        </p:spPr>
        <p:txBody>
          <a:bodyPr vert="horz" lIns="91440" tIns="45720" rIns="91440" bIns="45720" rtlCol="0" anchor="ctr"/>
          <a:lstStyle>
            <a:lvl1pPr algn="l">
              <a:defRPr sz="5520">
                <a:solidFill>
                  <a:schemeClr val="tx1">
                    <a:tint val="75000"/>
                  </a:schemeClr>
                </a:solidFill>
              </a:defRPr>
            </a:lvl1pPr>
          </a:lstStyle>
          <a:p>
            <a:fld id="{7561BD9E-E3BF-4602-9F49-B189B772AAB0}" type="datetimeFigureOut">
              <a:rPr lang="en-US" smtClean="0"/>
              <a:t>4/4/2023</a:t>
            </a:fld>
            <a:endParaRPr lang="en-US"/>
          </a:p>
        </p:txBody>
      </p:sp>
      <p:sp>
        <p:nvSpPr>
          <p:cNvPr id="5" name="Footer Placeholder 4"/>
          <p:cNvSpPr>
            <a:spLocks noGrp="1"/>
          </p:cNvSpPr>
          <p:nvPr>
            <p:ph type="ftr" sz="quarter" idx="3"/>
          </p:nvPr>
        </p:nvSpPr>
        <p:spPr>
          <a:xfrm>
            <a:off x="13933170" y="35595568"/>
            <a:ext cx="14196060" cy="2044700"/>
          </a:xfrm>
          <a:prstGeom prst="rect">
            <a:avLst/>
          </a:prstGeom>
        </p:spPr>
        <p:txBody>
          <a:bodyPr vert="horz" lIns="91440" tIns="45720" rIns="91440" bIns="45720" rtlCol="0" anchor="ctr"/>
          <a:lstStyle>
            <a:lvl1pPr algn="ctr">
              <a:defRPr sz="55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9706570" y="35595568"/>
            <a:ext cx="9464040" cy="2044700"/>
          </a:xfrm>
          <a:prstGeom prst="rect">
            <a:avLst/>
          </a:prstGeom>
        </p:spPr>
        <p:txBody>
          <a:bodyPr vert="horz" lIns="91440" tIns="45720" rIns="91440" bIns="45720" rtlCol="0" anchor="ctr"/>
          <a:lstStyle>
            <a:lvl1pPr algn="r">
              <a:defRPr sz="5520">
                <a:solidFill>
                  <a:schemeClr val="tx1">
                    <a:tint val="75000"/>
                  </a:schemeClr>
                </a:solidFill>
              </a:defRPr>
            </a:lvl1pPr>
          </a:lstStyle>
          <a:p>
            <a:fld id="{A59ADD6C-8A6D-4A83-9897-4AB82FE0DAE4}" type="slidenum">
              <a:rPr lang="en-US" smtClean="0"/>
              <a:t>‹#›</a:t>
            </a:fld>
            <a:endParaRPr lang="en-US"/>
          </a:p>
        </p:txBody>
      </p:sp>
    </p:spTree>
    <p:extLst>
      <p:ext uri="{BB962C8B-B14F-4D97-AF65-F5344CB8AC3E}">
        <p14:creationId xmlns:p14="http://schemas.microsoft.com/office/powerpoint/2010/main" val="4281103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206240" rtl="0" eaLnBrk="1" latinLnBrk="0" hangingPunct="1">
        <a:lnSpc>
          <a:spcPct val="90000"/>
        </a:lnSpc>
        <a:spcBef>
          <a:spcPct val="0"/>
        </a:spcBef>
        <a:buNone/>
        <a:defRPr sz="20240" kern="1200">
          <a:solidFill>
            <a:schemeClr val="tx1"/>
          </a:solidFill>
          <a:latin typeface="+mj-lt"/>
          <a:ea typeface="+mj-ea"/>
          <a:cs typeface="+mj-cs"/>
        </a:defRPr>
      </a:lvl1pPr>
    </p:titleStyle>
    <p:bodyStyle>
      <a:lvl1pPr marL="1051560" indent="-1051560" algn="l" defTabSz="4206240" rtl="0" eaLnBrk="1" latinLnBrk="0" hangingPunct="1">
        <a:lnSpc>
          <a:spcPct val="90000"/>
        </a:lnSpc>
        <a:spcBef>
          <a:spcPts val="4600"/>
        </a:spcBef>
        <a:buFont typeface="Arial" panose="020B0604020202020204" pitchFamily="34" charset="0"/>
        <a:buChar char="•"/>
        <a:defRPr sz="12880" kern="1200">
          <a:solidFill>
            <a:schemeClr val="tx1"/>
          </a:solidFill>
          <a:latin typeface="+mn-lt"/>
          <a:ea typeface="+mn-ea"/>
          <a:cs typeface="+mn-cs"/>
        </a:defRPr>
      </a:lvl1pPr>
      <a:lvl2pPr marL="3154680" indent="-1051560" algn="l" defTabSz="4206240" rtl="0" eaLnBrk="1" latinLnBrk="0" hangingPunct="1">
        <a:lnSpc>
          <a:spcPct val="90000"/>
        </a:lnSpc>
        <a:spcBef>
          <a:spcPts val="2300"/>
        </a:spcBef>
        <a:buFont typeface="Arial" panose="020B0604020202020204" pitchFamily="34" charset="0"/>
        <a:buChar char="•"/>
        <a:defRPr sz="11040" kern="1200">
          <a:solidFill>
            <a:schemeClr val="tx1"/>
          </a:solidFill>
          <a:latin typeface="+mn-lt"/>
          <a:ea typeface="+mn-ea"/>
          <a:cs typeface="+mn-cs"/>
        </a:defRPr>
      </a:lvl2pPr>
      <a:lvl3pPr marL="5257800" indent="-1051560" algn="l" defTabSz="4206240" rtl="0" eaLnBrk="1" latinLnBrk="0" hangingPunct="1">
        <a:lnSpc>
          <a:spcPct val="90000"/>
        </a:lnSpc>
        <a:spcBef>
          <a:spcPts val="2300"/>
        </a:spcBef>
        <a:buFont typeface="Arial" panose="020B0604020202020204" pitchFamily="34" charset="0"/>
        <a:buChar char="•"/>
        <a:defRPr sz="9200" kern="1200">
          <a:solidFill>
            <a:schemeClr val="tx1"/>
          </a:solidFill>
          <a:latin typeface="+mn-lt"/>
          <a:ea typeface="+mn-ea"/>
          <a:cs typeface="+mn-cs"/>
        </a:defRPr>
      </a:lvl3pPr>
      <a:lvl4pPr marL="736092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4pPr>
      <a:lvl5pPr marL="946404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5pPr>
      <a:lvl6pPr marL="1156716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6pPr>
      <a:lvl7pPr marL="1367028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7pPr>
      <a:lvl8pPr marL="1577340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8pPr>
      <a:lvl9pPr marL="17876520" indent="-1051560" algn="l" defTabSz="4206240" rtl="0" eaLnBrk="1" latinLnBrk="0" hangingPunct="1">
        <a:lnSpc>
          <a:spcPct val="90000"/>
        </a:lnSpc>
        <a:spcBef>
          <a:spcPts val="2300"/>
        </a:spcBef>
        <a:buFont typeface="Arial" panose="020B0604020202020204" pitchFamily="34" charset="0"/>
        <a:buChar char="•"/>
        <a:defRPr sz="8280" kern="1200">
          <a:solidFill>
            <a:schemeClr val="tx1"/>
          </a:solidFill>
          <a:latin typeface="+mn-lt"/>
          <a:ea typeface="+mn-ea"/>
          <a:cs typeface="+mn-cs"/>
        </a:defRPr>
      </a:lvl9pPr>
    </p:bodyStyle>
    <p:otherStyle>
      <a:defPPr>
        <a:defRPr lang="en-US"/>
      </a:defPPr>
      <a:lvl1pPr marL="0" algn="l" defTabSz="4206240" rtl="0" eaLnBrk="1" latinLnBrk="0" hangingPunct="1">
        <a:defRPr sz="8280" kern="1200">
          <a:solidFill>
            <a:schemeClr val="tx1"/>
          </a:solidFill>
          <a:latin typeface="+mn-lt"/>
          <a:ea typeface="+mn-ea"/>
          <a:cs typeface="+mn-cs"/>
        </a:defRPr>
      </a:lvl1pPr>
      <a:lvl2pPr marL="2103120" algn="l" defTabSz="4206240" rtl="0" eaLnBrk="1" latinLnBrk="0" hangingPunct="1">
        <a:defRPr sz="8280" kern="1200">
          <a:solidFill>
            <a:schemeClr val="tx1"/>
          </a:solidFill>
          <a:latin typeface="+mn-lt"/>
          <a:ea typeface="+mn-ea"/>
          <a:cs typeface="+mn-cs"/>
        </a:defRPr>
      </a:lvl2pPr>
      <a:lvl3pPr marL="4206240" algn="l" defTabSz="4206240" rtl="0" eaLnBrk="1" latinLnBrk="0" hangingPunct="1">
        <a:defRPr sz="8280" kern="1200">
          <a:solidFill>
            <a:schemeClr val="tx1"/>
          </a:solidFill>
          <a:latin typeface="+mn-lt"/>
          <a:ea typeface="+mn-ea"/>
          <a:cs typeface="+mn-cs"/>
        </a:defRPr>
      </a:lvl3pPr>
      <a:lvl4pPr marL="6309360" algn="l" defTabSz="4206240" rtl="0" eaLnBrk="1" latinLnBrk="0" hangingPunct="1">
        <a:defRPr sz="8280" kern="1200">
          <a:solidFill>
            <a:schemeClr val="tx1"/>
          </a:solidFill>
          <a:latin typeface="+mn-lt"/>
          <a:ea typeface="+mn-ea"/>
          <a:cs typeface="+mn-cs"/>
        </a:defRPr>
      </a:lvl4pPr>
      <a:lvl5pPr marL="8412480" algn="l" defTabSz="4206240" rtl="0" eaLnBrk="1" latinLnBrk="0" hangingPunct="1">
        <a:defRPr sz="8280" kern="1200">
          <a:solidFill>
            <a:schemeClr val="tx1"/>
          </a:solidFill>
          <a:latin typeface="+mn-lt"/>
          <a:ea typeface="+mn-ea"/>
          <a:cs typeface="+mn-cs"/>
        </a:defRPr>
      </a:lvl5pPr>
      <a:lvl6pPr marL="10515600" algn="l" defTabSz="4206240" rtl="0" eaLnBrk="1" latinLnBrk="0" hangingPunct="1">
        <a:defRPr sz="8280" kern="1200">
          <a:solidFill>
            <a:schemeClr val="tx1"/>
          </a:solidFill>
          <a:latin typeface="+mn-lt"/>
          <a:ea typeface="+mn-ea"/>
          <a:cs typeface="+mn-cs"/>
        </a:defRPr>
      </a:lvl6pPr>
      <a:lvl7pPr marL="12618720" algn="l" defTabSz="4206240" rtl="0" eaLnBrk="1" latinLnBrk="0" hangingPunct="1">
        <a:defRPr sz="8280" kern="1200">
          <a:solidFill>
            <a:schemeClr val="tx1"/>
          </a:solidFill>
          <a:latin typeface="+mn-lt"/>
          <a:ea typeface="+mn-ea"/>
          <a:cs typeface="+mn-cs"/>
        </a:defRPr>
      </a:lvl7pPr>
      <a:lvl8pPr marL="14721840" algn="l" defTabSz="4206240" rtl="0" eaLnBrk="1" latinLnBrk="0" hangingPunct="1">
        <a:defRPr sz="8280" kern="1200">
          <a:solidFill>
            <a:schemeClr val="tx1"/>
          </a:solidFill>
          <a:latin typeface="+mn-lt"/>
          <a:ea typeface="+mn-ea"/>
          <a:cs typeface="+mn-cs"/>
        </a:defRPr>
      </a:lvl8pPr>
      <a:lvl9pPr marL="16824960" algn="l" defTabSz="4206240" rtl="0" eaLnBrk="1" latinLnBrk="0" hangingPunct="1">
        <a:defRPr sz="8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0154"/>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BD263EE-E562-8100-B631-06920EABDA29}"/>
              </a:ext>
            </a:extLst>
          </p:cNvPr>
          <p:cNvSpPr/>
          <p:nvPr/>
        </p:nvSpPr>
        <p:spPr>
          <a:xfrm>
            <a:off x="762000" y="1210023"/>
            <a:ext cx="40538400" cy="362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4" name="Title 1">
            <a:extLst>
              <a:ext uri="{FF2B5EF4-FFF2-40B4-BE49-F238E27FC236}">
                <a16:creationId xmlns:a16="http://schemas.microsoft.com/office/drawing/2014/main" id="{F950F4ED-88FB-8827-1ADE-890F8C848EE0}"/>
              </a:ext>
            </a:extLst>
          </p:cNvPr>
          <p:cNvSpPr>
            <a:spLocks noGrp="1"/>
          </p:cNvSpPr>
          <p:nvPr>
            <p:ph type="ctrTitle"/>
          </p:nvPr>
        </p:nvSpPr>
        <p:spPr>
          <a:xfrm>
            <a:off x="1945557" y="3497425"/>
            <a:ext cx="30021306" cy="1437826"/>
          </a:xfrm>
        </p:spPr>
        <p:txBody>
          <a:bodyPr vert="horz" lIns="91440" tIns="45720" rIns="91440" bIns="45720" rtlCol="0" anchor="b">
            <a:noAutofit/>
          </a:bodyPr>
          <a:lstStyle/>
          <a:p>
            <a:pPr algn="l"/>
            <a:r>
              <a:rPr lang="en-US" sz="8000">
                <a:latin typeface="Helvetica" panose="020B0604020202020204" pitchFamily="34" charset="0"/>
                <a:cs typeface="Helvetica" panose="020B0604020202020204" pitchFamily="34" charset="0"/>
              </a:rPr>
              <a:t>A Deep Learning Approach to Automate the Analysis and Prediction of Function for Poplar Stomata</a:t>
            </a:r>
          </a:p>
        </p:txBody>
      </p:sp>
      <p:sp>
        <p:nvSpPr>
          <p:cNvPr id="5" name="Title 1">
            <a:extLst>
              <a:ext uri="{FF2B5EF4-FFF2-40B4-BE49-F238E27FC236}">
                <a16:creationId xmlns:a16="http://schemas.microsoft.com/office/drawing/2014/main" id="{98851427-D5AA-09D0-F493-296F129CA43C}"/>
              </a:ext>
            </a:extLst>
          </p:cNvPr>
          <p:cNvSpPr txBox="1">
            <a:spLocks/>
          </p:cNvSpPr>
          <p:nvPr/>
        </p:nvSpPr>
        <p:spPr>
          <a:xfrm>
            <a:off x="1945557" y="5450475"/>
            <a:ext cx="34198560" cy="858067"/>
          </a:xfrm>
          <a:prstGeom prst="rect">
            <a:avLst/>
          </a:prstGeom>
        </p:spPr>
        <p:txBody>
          <a:bodyPr lIns="91440" tIns="45720" rIns="91440" bIns="45720" anchor="b"/>
          <a:lstStyle>
            <a:lvl1pPr algn="ctr" defTabSz="4023360" rtl="0" eaLnBrk="1" latinLnBrk="0" hangingPunct="1">
              <a:lnSpc>
                <a:spcPct val="90000"/>
              </a:lnSpc>
              <a:spcBef>
                <a:spcPct val="0"/>
              </a:spcBef>
              <a:buNone/>
              <a:defRPr sz="26400" kern="1200">
                <a:solidFill>
                  <a:schemeClr val="tx1"/>
                </a:solidFill>
                <a:latin typeface="+mj-lt"/>
                <a:ea typeface="+mj-ea"/>
                <a:cs typeface="+mj-cs"/>
              </a:defRPr>
            </a:lvl1pPr>
          </a:lstStyle>
          <a:p>
            <a:pPr algn="l"/>
            <a:r>
              <a:rPr lang="en-US" sz="4000">
                <a:latin typeface="Helvetica" panose="020B0604020202020204" pitchFamily="34" charset="0"/>
                <a:cs typeface="Helvetica" panose="020B0604020202020204" pitchFamily="34" charset="0"/>
              </a:rPr>
              <a:t>Connor McKeown, Philip Gillett, Katherine E. McCallum, Dr. Nora Mitchell, Dr. Rahul Gomes  </a:t>
            </a:r>
            <a:endParaRPr lang="en-US">
              <a:latin typeface="Helvetica" panose="020B0604020202020204" pitchFamily="34" charset="0"/>
              <a:cs typeface="Helvetica" panose="020B0604020202020204" pitchFamily="34" charset="0"/>
            </a:endParaRPr>
          </a:p>
          <a:p>
            <a:pPr algn="l"/>
            <a:r>
              <a:rPr lang="en-US" sz="4000">
                <a:latin typeface="Helvetica" panose="020B0604020202020204" pitchFamily="34" charset="0"/>
                <a:cs typeface="Helvetica" panose="020B0604020202020204" pitchFamily="34" charset="0"/>
              </a:rPr>
              <a:t>Department of Computer Science; Department of Biology</a:t>
            </a:r>
            <a:endParaRPr lang="en-US">
              <a:latin typeface="Helvetica" panose="020B0604020202020204" pitchFamily="34" charset="0"/>
              <a:cs typeface="Helvetica" panose="020B0604020202020204" pitchFamily="34" charset="0"/>
            </a:endParaRPr>
          </a:p>
        </p:txBody>
      </p:sp>
      <p:sp>
        <p:nvSpPr>
          <p:cNvPr id="6" name="Subtitle 2">
            <a:extLst>
              <a:ext uri="{FF2B5EF4-FFF2-40B4-BE49-F238E27FC236}">
                <a16:creationId xmlns:a16="http://schemas.microsoft.com/office/drawing/2014/main" id="{DD67058C-D680-6FF4-9772-EAB4D9543AAE}"/>
              </a:ext>
            </a:extLst>
          </p:cNvPr>
          <p:cNvSpPr txBox="1">
            <a:spLocks/>
          </p:cNvSpPr>
          <p:nvPr/>
        </p:nvSpPr>
        <p:spPr>
          <a:xfrm>
            <a:off x="1703089" y="16179399"/>
            <a:ext cx="11028290" cy="2991085"/>
          </a:xfrm>
          <a:prstGeom prst="rect">
            <a:avLst/>
          </a:prstGeom>
        </p:spPr>
        <p:txBody>
          <a:bodyPr lIns="91440" tIns="45720" rIns="91440" bIns="45720" anchor="t"/>
          <a:lstStyle>
            <a:lvl1pPr marL="0" indent="0" algn="ctr" defTabSz="4023360" rtl="0" eaLnBrk="1" latinLnBrk="0" hangingPunct="1">
              <a:lnSpc>
                <a:spcPct val="90000"/>
              </a:lnSpc>
              <a:spcBef>
                <a:spcPts val="4400"/>
              </a:spcBef>
              <a:buFont typeface="Arial" panose="020B0604020202020204" pitchFamily="34" charset="0"/>
              <a:buNone/>
              <a:defRPr sz="10560" kern="1200">
                <a:solidFill>
                  <a:schemeClr val="tx1"/>
                </a:solidFill>
                <a:latin typeface="+mn-lt"/>
                <a:ea typeface="+mn-ea"/>
                <a:cs typeface="+mn-cs"/>
              </a:defRPr>
            </a:lvl1pPr>
            <a:lvl2pPr marL="2011680" indent="0" algn="ctr" defTabSz="4023360" rtl="0" eaLnBrk="1" latinLnBrk="0" hangingPunct="1">
              <a:lnSpc>
                <a:spcPct val="90000"/>
              </a:lnSpc>
              <a:spcBef>
                <a:spcPts val="2200"/>
              </a:spcBef>
              <a:buFont typeface="Arial" panose="020B0604020202020204" pitchFamily="34" charset="0"/>
              <a:buNone/>
              <a:defRPr sz="8800" kern="1200">
                <a:solidFill>
                  <a:schemeClr val="tx1"/>
                </a:solidFill>
                <a:latin typeface="+mn-lt"/>
                <a:ea typeface="+mn-ea"/>
                <a:cs typeface="+mn-cs"/>
              </a:defRPr>
            </a:lvl2pPr>
            <a:lvl3pPr marL="4023360" indent="0" algn="ctr" defTabSz="4023360" rtl="0" eaLnBrk="1" latinLnBrk="0" hangingPunct="1">
              <a:lnSpc>
                <a:spcPct val="90000"/>
              </a:lnSpc>
              <a:spcBef>
                <a:spcPts val="2200"/>
              </a:spcBef>
              <a:buFont typeface="Arial" panose="020B0604020202020204" pitchFamily="34" charset="0"/>
              <a:buNone/>
              <a:defRPr sz="7920" kern="1200">
                <a:solidFill>
                  <a:schemeClr val="tx1"/>
                </a:solidFill>
                <a:latin typeface="+mn-lt"/>
                <a:ea typeface="+mn-ea"/>
                <a:cs typeface="+mn-cs"/>
              </a:defRPr>
            </a:lvl3pPr>
            <a:lvl4pPr marL="603504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4pPr>
            <a:lvl5pPr marL="804672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5pPr>
            <a:lvl6pPr marL="1005840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6pPr>
            <a:lvl7pPr marL="1207008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7pPr>
            <a:lvl8pPr marL="1408176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8pPr>
            <a:lvl9pPr marL="1609344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9pPr>
          </a:lstStyle>
          <a:p>
            <a:pPr algn="l"/>
            <a:r>
              <a:rPr lang="en-US" sz="3200" dirty="0">
                <a:latin typeface="Helvetica" panose="020B0604020202020204" pitchFamily="34" charset="0"/>
                <a:cs typeface="Helvetica" panose="020B0604020202020204" pitchFamily="34" charset="0"/>
              </a:rPr>
              <a:t>Manual morphometry has some significant limitations, most notably the lengthy amount of time it takes and inconsistent accuracy. Automated Morphometry aims to use deep learning to provide fast and accurate morphometry. Stomata images are represented as a 2D matrix of values, that represent either the pore, guard cell, or a value that is neither. From here, the numbers of pixels under each value is computed, and then the data on height, width, and area of each stoma is calculated.</a:t>
            </a:r>
            <a:r>
              <a:rPr lang="en-US" sz="3200" baseline="30000" dirty="0">
                <a:latin typeface="Helvetica" panose="020B0604020202020204" pitchFamily="34" charset="0"/>
                <a:cs typeface="Helvetica" panose="020B0604020202020204" pitchFamily="34" charset="0"/>
              </a:rPr>
              <a:t>2</a:t>
            </a:r>
            <a:endParaRPr lang="en-US" sz="3200" dirty="0">
              <a:latin typeface="Helvetica" panose="020B0604020202020204" pitchFamily="34" charset="0"/>
              <a:cs typeface="Helvetica" panose="020B0604020202020204" pitchFamily="34" charset="0"/>
            </a:endParaRPr>
          </a:p>
          <a:p>
            <a:pPr algn="l"/>
            <a:endParaRPr lang="en-US" sz="3200" dirty="0">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3BB49B81-4974-6136-434F-948BA45AF36F}"/>
              </a:ext>
            </a:extLst>
          </p:cNvPr>
          <p:cNvSpPr txBox="1"/>
          <p:nvPr/>
        </p:nvSpPr>
        <p:spPr>
          <a:xfrm>
            <a:off x="1703089" y="7985905"/>
            <a:ext cx="6791499" cy="1015663"/>
          </a:xfrm>
          <a:prstGeom prst="rect">
            <a:avLst/>
          </a:prstGeom>
          <a:noFill/>
        </p:spPr>
        <p:txBody>
          <a:bodyPr wrap="square" rtlCol="0">
            <a:spAutoFit/>
          </a:bodyPr>
          <a:lstStyle/>
          <a:p>
            <a:r>
              <a:rPr lang="en-US" sz="6000" cap="small">
                <a:solidFill>
                  <a:srgbClr val="440154"/>
                </a:solidFill>
                <a:latin typeface="Helvetica" panose="020B0604020202020204" pitchFamily="34" charset="0"/>
                <a:cs typeface="Helvetica" panose="020B0604020202020204" pitchFamily="34" charset="0"/>
              </a:rPr>
              <a:t>Introduction</a:t>
            </a:r>
          </a:p>
        </p:txBody>
      </p:sp>
      <p:sp>
        <p:nvSpPr>
          <p:cNvPr id="8" name="TextBox 7">
            <a:extLst>
              <a:ext uri="{FF2B5EF4-FFF2-40B4-BE49-F238E27FC236}">
                <a16:creationId xmlns:a16="http://schemas.microsoft.com/office/drawing/2014/main" id="{AA2A08C9-A4E9-9D05-AC60-7A2A0B1CCA3A}"/>
              </a:ext>
            </a:extLst>
          </p:cNvPr>
          <p:cNvSpPr txBox="1"/>
          <p:nvPr/>
        </p:nvSpPr>
        <p:spPr>
          <a:xfrm>
            <a:off x="1703089" y="33527354"/>
            <a:ext cx="10910480" cy="2751522"/>
          </a:xfrm>
          <a:prstGeom prst="rect">
            <a:avLst/>
          </a:prstGeom>
          <a:noFill/>
        </p:spPr>
        <p:txBody>
          <a:bodyPr wrap="square" rtlCol="0">
            <a:spAutoFit/>
          </a:bodyPr>
          <a:lstStyle/>
          <a:p>
            <a:pPr defTabSz="4023360">
              <a:lnSpc>
                <a:spcPct val="90000"/>
              </a:lnSpc>
              <a:spcBef>
                <a:spcPts val="4400"/>
              </a:spcBef>
            </a:pPr>
            <a:r>
              <a:rPr lang="en-US" sz="3200" dirty="0">
                <a:latin typeface="Helvetica" panose="020B0604020202020204" pitchFamily="34" charset="0"/>
                <a:cs typeface="Helvetica" panose="020B0604020202020204" pitchFamily="34" charset="0"/>
              </a:rPr>
              <a:t>One leaf per plant was harvested in July 2022 and stomatal impressions were taken using New Skin adhesive bandage and lifted off the leaf with tape. Raw images of each imprint were taken using a compound light microscope at 40× magnification in two haphazardly chosen areas of 0.069mm</a:t>
            </a:r>
            <a:r>
              <a:rPr lang="en-US" sz="3200" baseline="30000" dirty="0">
                <a:latin typeface="Helvetica" panose="020B0604020202020204" pitchFamily="34" charset="0"/>
                <a:cs typeface="Helvetica" panose="020B0604020202020204" pitchFamily="34" charset="0"/>
              </a:rPr>
              <a:t>2 </a:t>
            </a:r>
            <a:r>
              <a:rPr lang="en-US" sz="3200" dirty="0">
                <a:latin typeface="Helvetica" panose="020B0604020202020204" pitchFamily="34" charset="0"/>
                <a:cs typeface="Helvetica" panose="020B0604020202020204" pitchFamily="34" charset="0"/>
              </a:rPr>
              <a:t>each.</a:t>
            </a:r>
          </a:p>
        </p:txBody>
      </p:sp>
      <p:sp>
        <p:nvSpPr>
          <p:cNvPr id="9" name="TextBox 8">
            <a:extLst>
              <a:ext uri="{FF2B5EF4-FFF2-40B4-BE49-F238E27FC236}">
                <a16:creationId xmlns:a16="http://schemas.microsoft.com/office/drawing/2014/main" id="{96669259-9445-D4A0-FAFC-8D279E1B5478}"/>
              </a:ext>
            </a:extLst>
          </p:cNvPr>
          <p:cNvSpPr txBox="1"/>
          <p:nvPr/>
        </p:nvSpPr>
        <p:spPr>
          <a:xfrm>
            <a:off x="1703089" y="9374161"/>
            <a:ext cx="6791499" cy="707886"/>
          </a:xfrm>
          <a:prstGeom prst="rect">
            <a:avLst/>
          </a:prstGeom>
          <a:noFill/>
        </p:spPr>
        <p:txBody>
          <a:bodyPr wrap="square" rtlCol="0">
            <a:spAutoFit/>
          </a:bodyPr>
          <a:lstStyle/>
          <a:p>
            <a:r>
              <a:rPr lang="en-US" sz="4000" cap="small">
                <a:solidFill>
                  <a:srgbClr val="208F8C"/>
                </a:solidFill>
                <a:latin typeface="Helvetica" panose="020B0604020202020204" pitchFamily="34" charset="0"/>
                <a:cs typeface="Helvetica" panose="020B0604020202020204" pitchFamily="34" charset="0"/>
              </a:rPr>
              <a:t>Stomatal Functioning</a:t>
            </a:r>
          </a:p>
        </p:txBody>
      </p:sp>
      <p:sp>
        <p:nvSpPr>
          <p:cNvPr id="10" name="TextBox 9">
            <a:extLst>
              <a:ext uri="{FF2B5EF4-FFF2-40B4-BE49-F238E27FC236}">
                <a16:creationId xmlns:a16="http://schemas.microsoft.com/office/drawing/2014/main" id="{FB280B51-D1DA-B07A-6CAB-450ACEE2368F}"/>
              </a:ext>
            </a:extLst>
          </p:cNvPr>
          <p:cNvSpPr txBox="1"/>
          <p:nvPr/>
        </p:nvSpPr>
        <p:spPr>
          <a:xfrm>
            <a:off x="-14605453" y="634178"/>
            <a:ext cx="11028291" cy="12220781"/>
          </a:xfrm>
          <a:prstGeom prst="rect">
            <a:avLst/>
          </a:prstGeom>
          <a:noFill/>
        </p:spPr>
        <p:txBody>
          <a:bodyPr wrap="square" rtlCol="0">
            <a:spAutoFit/>
          </a:bodyPr>
          <a:lstStyle/>
          <a:p>
            <a:pPr marL="457200" indent="-457200" defTabSz="4023360">
              <a:lnSpc>
                <a:spcPct val="90000"/>
              </a:lnSpc>
              <a:spcBef>
                <a:spcPts val="4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Dataset size, dimensions, training, validation, segmentation done using etc. </a:t>
            </a:r>
          </a:p>
          <a:p>
            <a:pPr marL="457200" indent="-457200" defTabSz="4023360">
              <a:lnSpc>
                <a:spcPct val="90000"/>
              </a:lnSpc>
              <a:spcBef>
                <a:spcPts val="4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A dataset of 140 (1600px by 1200px) RGB images of stomatal impressions were collected. To train the deep learning model, manual segmentation masks were created with one color corresponding to each part of the image: pore, guard, or background. For preliminary results only 12 images were masked and used for training as this is a highly time consuming task. </a:t>
            </a:r>
          </a:p>
          <a:p>
            <a:pPr marL="457200" indent="-457200" defTabSz="4023360">
              <a:lnSpc>
                <a:spcPct val="90000"/>
              </a:lnSpc>
              <a:spcBef>
                <a:spcPts val="4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Segmentation masks were done using two different open source graphics editors: paint.net (Windows) and GIMP (Mac). Each region of interest was outlined by hand and marked with the proper color.</a:t>
            </a:r>
          </a:p>
          <a:p>
            <a:pPr marL="457200" indent="-457200" defTabSz="4023360">
              <a:lnSpc>
                <a:spcPct val="90000"/>
              </a:lnSpc>
              <a:spcBef>
                <a:spcPts val="4400"/>
              </a:spcBef>
              <a:buFont typeface="Arial" panose="020B0604020202020204" pitchFamily="34" charset="0"/>
              <a:buChar char="•"/>
            </a:pPr>
            <a:r>
              <a:rPr lang="en-US" sz="3200" i="1" dirty="0">
                <a:latin typeface="Helvetica" panose="020B0604020202020204" pitchFamily="34" charset="0"/>
                <a:cs typeface="Helvetica" panose="020B0604020202020204" pitchFamily="34" charset="0"/>
              </a:rPr>
              <a:t>Include portion on incorrect masking and the fix?</a:t>
            </a:r>
          </a:p>
          <a:p>
            <a:pPr marL="457200" indent="-457200" defTabSz="4023360">
              <a:lnSpc>
                <a:spcPct val="90000"/>
              </a:lnSpc>
              <a:spcBef>
                <a:spcPts val="4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While training, images must be a manageable size. Each image and mask was sliced into 256px by 256px images with 50% overlap. This produced 108 images for each original image and mask producing a 1296 images and 1296 masks, each of size 256px by 256px.</a:t>
            </a:r>
          </a:p>
          <a:p>
            <a:pPr marL="457200" indent="-457200" defTabSz="4023360">
              <a:lnSpc>
                <a:spcPct val="90000"/>
              </a:lnSpc>
              <a:spcBef>
                <a:spcPts val="4400"/>
              </a:spcBef>
              <a:buFont typeface="Arial" panose="020B0604020202020204" pitchFamily="34" charset="0"/>
              <a:buChar char="•"/>
            </a:pPr>
            <a:r>
              <a:rPr lang="en-US" sz="3200" dirty="0">
                <a:latin typeface="Helvetica" panose="020B0604020202020204" pitchFamily="34" charset="0"/>
                <a:cs typeface="Helvetica" panose="020B0604020202020204" pitchFamily="34" charset="0"/>
              </a:rPr>
              <a:t>The dataset was then split for training into 80% for training and 20% for testing.</a:t>
            </a:r>
          </a:p>
        </p:txBody>
      </p:sp>
      <p:sp>
        <p:nvSpPr>
          <p:cNvPr id="11" name="TextBox 10">
            <a:extLst>
              <a:ext uri="{FF2B5EF4-FFF2-40B4-BE49-F238E27FC236}">
                <a16:creationId xmlns:a16="http://schemas.microsoft.com/office/drawing/2014/main" id="{5B3AACAC-0428-9CA6-A1AA-7A989DD2A163}"/>
              </a:ext>
            </a:extLst>
          </p:cNvPr>
          <p:cNvSpPr txBox="1"/>
          <p:nvPr/>
        </p:nvSpPr>
        <p:spPr>
          <a:xfrm>
            <a:off x="1703089" y="32727227"/>
            <a:ext cx="6791499" cy="646331"/>
          </a:xfrm>
          <a:prstGeom prst="rect">
            <a:avLst/>
          </a:prstGeom>
          <a:noFill/>
        </p:spPr>
        <p:txBody>
          <a:bodyPr wrap="square" rtlCol="0">
            <a:spAutoFit/>
          </a:bodyPr>
          <a:lstStyle/>
          <a:p>
            <a:pPr defTabSz="4023360">
              <a:lnSpc>
                <a:spcPct val="90000"/>
              </a:lnSpc>
              <a:spcBef>
                <a:spcPts val="4400"/>
              </a:spcBef>
            </a:pPr>
            <a:r>
              <a:rPr lang="en-US" sz="4000" cap="small">
                <a:solidFill>
                  <a:srgbClr val="208F8C"/>
                </a:solidFill>
                <a:latin typeface="Helvetica" panose="020B0604020202020204" pitchFamily="34" charset="0"/>
                <a:cs typeface="Helvetica" panose="020B0604020202020204" pitchFamily="34" charset="0"/>
              </a:rPr>
              <a:t>Biological Samples</a:t>
            </a:r>
          </a:p>
        </p:txBody>
      </p:sp>
      <p:sp>
        <p:nvSpPr>
          <p:cNvPr id="12" name="TextBox 11">
            <a:extLst>
              <a:ext uri="{FF2B5EF4-FFF2-40B4-BE49-F238E27FC236}">
                <a16:creationId xmlns:a16="http://schemas.microsoft.com/office/drawing/2014/main" id="{7A93ECAD-8349-3E57-C4E6-7B094CCC54E8}"/>
              </a:ext>
            </a:extLst>
          </p:cNvPr>
          <p:cNvSpPr txBox="1"/>
          <p:nvPr/>
        </p:nvSpPr>
        <p:spPr>
          <a:xfrm>
            <a:off x="28371804" y="7101002"/>
            <a:ext cx="9063644" cy="1015663"/>
          </a:xfrm>
          <a:prstGeom prst="rect">
            <a:avLst/>
          </a:prstGeom>
          <a:noFill/>
        </p:spPr>
        <p:txBody>
          <a:bodyPr wrap="square" rtlCol="0">
            <a:spAutoFit/>
          </a:bodyPr>
          <a:lstStyle/>
          <a:p>
            <a:r>
              <a:rPr lang="en-US" sz="6000" cap="small" dirty="0">
                <a:solidFill>
                  <a:srgbClr val="440154"/>
                </a:solidFill>
                <a:latin typeface="Helvetica" panose="020B0604020202020204" pitchFamily="34" charset="0"/>
                <a:cs typeface="Helvetica" panose="020B0604020202020204" pitchFamily="34" charset="0"/>
              </a:rPr>
              <a:t>Results</a:t>
            </a:r>
          </a:p>
        </p:txBody>
      </p:sp>
      <p:sp>
        <p:nvSpPr>
          <p:cNvPr id="14" name="TextBox 13">
            <a:extLst>
              <a:ext uri="{FF2B5EF4-FFF2-40B4-BE49-F238E27FC236}">
                <a16:creationId xmlns:a16="http://schemas.microsoft.com/office/drawing/2014/main" id="{69F3D821-02F6-7B65-47C2-8B7559F03CA2}"/>
              </a:ext>
            </a:extLst>
          </p:cNvPr>
          <p:cNvSpPr txBox="1"/>
          <p:nvPr/>
        </p:nvSpPr>
        <p:spPr>
          <a:xfrm>
            <a:off x="14824326" y="12846714"/>
            <a:ext cx="10904628" cy="1015663"/>
          </a:xfrm>
          <a:prstGeom prst="rect">
            <a:avLst/>
          </a:prstGeom>
          <a:noFill/>
        </p:spPr>
        <p:txBody>
          <a:bodyPr wrap="square" rtlCol="0">
            <a:spAutoFit/>
          </a:bodyPr>
          <a:lstStyle/>
          <a:p>
            <a:r>
              <a:rPr lang="en-US" sz="6000" cap="small" dirty="0">
                <a:solidFill>
                  <a:srgbClr val="440154"/>
                </a:solidFill>
                <a:latin typeface="Helvetica" panose="020B0604020202020204" pitchFamily="34" charset="0"/>
                <a:cs typeface="Helvetica" panose="020B0604020202020204" pitchFamily="34" charset="0"/>
              </a:rPr>
              <a:t>Materials and Methods</a:t>
            </a:r>
          </a:p>
        </p:txBody>
      </p:sp>
      <p:sp>
        <p:nvSpPr>
          <p:cNvPr id="15" name="TextBox 14">
            <a:extLst>
              <a:ext uri="{FF2B5EF4-FFF2-40B4-BE49-F238E27FC236}">
                <a16:creationId xmlns:a16="http://schemas.microsoft.com/office/drawing/2014/main" id="{56D7B9C2-5C25-3E6A-D9C0-50A9779ABB41}"/>
              </a:ext>
            </a:extLst>
          </p:cNvPr>
          <p:cNvSpPr txBox="1"/>
          <p:nvPr/>
        </p:nvSpPr>
        <p:spPr>
          <a:xfrm>
            <a:off x="28371804" y="27580867"/>
            <a:ext cx="12092904" cy="1015663"/>
          </a:xfrm>
          <a:prstGeom prst="rect">
            <a:avLst/>
          </a:prstGeom>
          <a:noFill/>
        </p:spPr>
        <p:txBody>
          <a:bodyPr wrap="square" rtlCol="0">
            <a:spAutoFit/>
          </a:bodyPr>
          <a:lstStyle/>
          <a:p>
            <a:r>
              <a:rPr lang="en-US" sz="6000" cap="small" dirty="0">
                <a:solidFill>
                  <a:srgbClr val="440154"/>
                </a:solidFill>
                <a:latin typeface="Helvetica" panose="020B0604020202020204" pitchFamily="34" charset="0"/>
                <a:cs typeface="Helvetica" panose="020B0604020202020204" pitchFamily="34" charset="0"/>
              </a:rPr>
              <a:t>Conclusions and Future Work</a:t>
            </a:r>
          </a:p>
        </p:txBody>
      </p:sp>
      <p:sp>
        <p:nvSpPr>
          <p:cNvPr id="16" name="TextBox 15">
            <a:extLst>
              <a:ext uri="{FF2B5EF4-FFF2-40B4-BE49-F238E27FC236}">
                <a16:creationId xmlns:a16="http://schemas.microsoft.com/office/drawing/2014/main" id="{03FFC194-6706-4296-5156-3D8F0C7E1E4B}"/>
              </a:ext>
            </a:extLst>
          </p:cNvPr>
          <p:cNvSpPr txBox="1"/>
          <p:nvPr/>
        </p:nvSpPr>
        <p:spPr>
          <a:xfrm>
            <a:off x="27942257" y="33595162"/>
            <a:ext cx="9063644" cy="1015663"/>
          </a:xfrm>
          <a:prstGeom prst="rect">
            <a:avLst/>
          </a:prstGeom>
          <a:noFill/>
        </p:spPr>
        <p:txBody>
          <a:bodyPr wrap="square" rtlCol="0">
            <a:spAutoFit/>
          </a:bodyPr>
          <a:lstStyle/>
          <a:p>
            <a:r>
              <a:rPr lang="en-US" sz="6000" cap="small" dirty="0">
                <a:solidFill>
                  <a:srgbClr val="440154"/>
                </a:solidFill>
                <a:latin typeface="Helvetica" panose="020B0604020202020204" pitchFamily="34" charset="0"/>
                <a:cs typeface="Helvetica" panose="020B0604020202020204" pitchFamily="34" charset="0"/>
              </a:rPr>
              <a:t>References</a:t>
            </a:r>
          </a:p>
        </p:txBody>
      </p:sp>
      <p:sp>
        <p:nvSpPr>
          <p:cNvPr id="17" name="TextBox 16">
            <a:extLst>
              <a:ext uri="{FF2B5EF4-FFF2-40B4-BE49-F238E27FC236}">
                <a16:creationId xmlns:a16="http://schemas.microsoft.com/office/drawing/2014/main" id="{D52E8642-BD35-51E1-50FC-61723A2A8B01}"/>
              </a:ext>
            </a:extLst>
          </p:cNvPr>
          <p:cNvSpPr txBox="1"/>
          <p:nvPr/>
        </p:nvSpPr>
        <p:spPr>
          <a:xfrm>
            <a:off x="1703089" y="30568413"/>
            <a:ext cx="11563750" cy="1569660"/>
          </a:xfrm>
          <a:prstGeom prst="rect">
            <a:avLst/>
          </a:prstGeom>
          <a:noFill/>
        </p:spPr>
        <p:txBody>
          <a:bodyPr wrap="square" rtlCol="0">
            <a:spAutoFit/>
          </a:bodyPr>
          <a:lstStyle/>
          <a:p>
            <a:pPr>
              <a:buClr>
                <a:schemeClr val="tx2">
                  <a:lumMod val="75000"/>
                </a:schemeClr>
              </a:buClr>
            </a:pPr>
            <a:r>
              <a:rPr lang="en-US" sz="3200" dirty="0">
                <a:latin typeface="Helvetica" panose="020B0604020202020204" pitchFamily="34" charset="0"/>
                <a:cs typeface="Helvetica" panose="020B0604020202020204" pitchFamily="34" charset="0"/>
              </a:rPr>
              <a:t>Figure 1. Poplar common garden in </a:t>
            </a:r>
            <a:r>
              <a:rPr lang="en-US" sz="3200" dirty="0" err="1">
                <a:latin typeface="Helvetica" panose="020B0604020202020204" pitchFamily="34" charset="0"/>
                <a:cs typeface="Helvetica" panose="020B0604020202020204" pitchFamily="34" charset="0"/>
              </a:rPr>
              <a:t>Eau</a:t>
            </a:r>
            <a:r>
              <a:rPr lang="en-US" sz="3200" dirty="0">
                <a:latin typeface="Helvetica" panose="020B0604020202020204" pitchFamily="34" charset="0"/>
                <a:cs typeface="Helvetica" panose="020B0604020202020204" pitchFamily="34" charset="0"/>
              </a:rPr>
              <a:t> Claire, Wisconsin, containing two blocks of 47 different </a:t>
            </a:r>
            <a:r>
              <a:rPr lang="en-US" sz="3200" i="1" dirty="0">
                <a:latin typeface="Helvetica" panose="020B0604020202020204" pitchFamily="34" charset="0"/>
                <a:cs typeface="Helvetica" panose="020B0604020202020204" pitchFamily="34" charset="0"/>
              </a:rPr>
              <a:t>Populus </a:t>
            </a:r>
            <a:r>
              <a:rPr lang="en-US" sz="3200" i="1" dirty="0" err="1">
                <a:latin typeface="Helvetica" panose="020B0604020202020204" pitchFamily="34" charset="0"/>
                <a:cs typeface="Helvetica" panose="020B0604020202020204" pitchFamily="34" charset="0"/>
              </a:rPr>
              <a:t>trichocarpa</a:t>
            </a:r>
            <a:r>
              <a:rPr lang="en-US" sz="3200" i="1" dirty="0">
                <a:latin typeface="Helvetica" panose="020B0604020202020204" pitchFamily="34" charset="0"/>
                <a:cs typeface="Helvetica" panose="020B0604020202020204" pitchFamily="34" charset="0"/>
              </a:rPr>
              <a:t> </a:t>
            </a:r>
            <a:r>
              <a:rPr lang="en-US" sz="3200" dirty="0">
                <a:latin typeface="Helvetica" panose="020B0604020202020204" pitchFamily="34" charset="0"/>
                <a:cs typeface="Helvetica" panose="020B0604020202020204" pitchFamily="34" charset="0"/>
              </a:rPr>
              <a:t>/ </a:t>
            </a:r>
            <a:r>
              <a:rPr lang="en-US" sz="3200" i="1" dirty="0">
                <a:latin typeface="Helvetica" panose="020B0604020202020204" pitchFamily="34" charset="0"/>
                <a:cs typeface="Helvetica" panose="020B0604020202020204" pitchFamily="34" charset="0"/>
              </a:rPr>
              <a:t>P. balsamifera </a:t>
            </a:r>
            <a:r>
              <a:rPr lang="en-US" sz="3200" dirty="0">
                <a:latin typeface="Helvetica" panose="020B0604020202020204" pitchFamily="34" charset="0"/>
                <a:cs typeface="Helvetica" panose="020B0604020202020204" pitchFamily="34" charset="0"/>
              </a:rPr>
              <a:t>genotypes collected across Canada and Alaska.</a:t>
            </a:r>
          </a:p>
        </p:txBody>
      </p:sp>
      <p:sp>
        <p:nvSpPr>
          <p:cNvPr id="18" name="TextBox 17">
            <a:extLst>
              <a:ext uri="{FF2B5EF4-FFF2-40B4-BE49-F238E27FC236}">
                <a16:creationId xmlns:a16="http://schemas.microsoft.com/office/drawing/2014/main" id="{D75D12EF-00BD-4C84-5770-221FCF28E6E3}"/>
              </a:ext>
            </a:extLst>
          </p:cNvPr>
          <p:cNvSpPr txBox="1"/>
          <p:nvPr/>
        </p:nvSpPr>
        <p:spPr>
          <a:xfrm>
            <a:off x="1703089" y="15240681"/>
            <a:ext cx="6791499" cy="707886"/>
          </a:xfrm>
          <a:prstGeom prst="rect">
            <a:avLst/>
          </a:prstGeom>
          <a:noFill/>
        </p:spPr>
        <p:txBody>
          <a:bodyPr wrap="square" rtlCol="0">
            <a:spAutoFit/>
          </a:bodyPr>
          <a:lstStyle/>
          <a:p>
            <a:r>
              <a:rPr lang="en-US" sz="4000" cap="small">
                <a:solidFill>
                  <a:srgbClr val="208F8C"/>
                </a:solidFill>
                <a:latin typeface="Helvetica" panose="020B0604020202020204" pitchFamily="34" charset="0"/>
                <a:cs typeface="Helvetica" panose="020B0604020202020204" pitchFamily="34" charset="0"/>
              </a:rPr>
              <a:t>Automated Morphometry</a:t>
            </a:r>
          </a:p>
        </p:txBody>
      </p:sp>
      <p:sp>
        <p:nvSpPr>
          <p:cNvPr id="19" name="Subtitle 2">
            <a:extLst>
              <a:ext uri="{FF2B5EF4-FFF2-40B4-BE49-F238E27FC236}">
                <a16:creationId xmlns:a16="http://schemas.microsoft.com/office/drawing/2014/main" id="{C3DA2A0A-9167-C0F0-FED5-4238D5187E8E}"/>
              </a:ext>
            </a:extLst>
          </p:cNvPr>
          <p:cNvSpPr txBox="1">
            <a:spLocks/>
          </p:cNvSpPr>
          <p:nvPr/>
        </p:nvSpPr>
        <p:spPr>
          <a:xfrm>
            <a:off x="1703089" y="10286568"/>
            <a:ext cx="11028290" cy="2568391"/>
          </a:xfrm>
          <a:prstGeom prst="rect">
            <a:avLst/>
          </a:prstGeom>
        </p:spPr>
        <p:txBody>
          <a:bodyPr lIns="91440" tIns="45720" rIns="91440" bIns="45720" anchor="t"/>
          <a:lstStyle>
            <a:lvl1pPr marL="0" indent="0" algn="ctr" defTabSz="4023360" rtl="0" eaLnBrk="1" latinLnBrk="0" hangingPunct="1">
              <a:lnSpc>
                <a:spcPct val="90000"/>
              </a:lnSpc>
              <a:spcBef>
                <a:spcPts val="4400"/>
              </a:spcBef>
              <a:buFont typeface="Arial" panose="020B0604020202020204" pitchFamily="34" charset="0"/>
              <a:buNone/>
              <a:defRPr sz="10560" kern="1200">
                <a:solidFill>
                  <a:schemeClr val="tx1"/>
                </a:solidFill>
                <a:latin typeface="+mn-lt"/>
                <a:ea typeface="+mn-ea"/>
                <a:cs typeface="+mn-cs"/>
              </a:defRPr>
            </a:lvl1pPr>
            <a:lvl2pPr marL="2011680" indent="0" algn="ctr" defTabSz="4023360" rtl="0" eaLnBrk="1" latinLnBrk="0" hangingPunct="1">
              <a:lnSpc>
                <a:spcPct val="90000"/>
              </a:lnSpc>
              <a:spcBef>
                <a:spcPts val="2200"/>
              </a:spcBef>
              <a:buFont typeface="Arial" panose="020B0604020202020204" pitchFamily="34" charset="0"/>
              <a:buNone/>
              <a:defRPr sz="8800" kern="1200">
                <a:solidFill>
                  <a:schemeClr val="tx1"/>
                </a:solidFill>
                <a:latin typeface="+mn-lt"/>
                <a:ea typeface="+mn-ea"/>
                <a:cs typeface="+mn-cs"/>
              </a:defRPr>
            </a:lvl2pPr>
            <a:lvl3pPr marL="4023360" indent="0" algn="ctr" defTabSz="4023360" rtl="0" eaLnBrk="1" latinLnBrk="0" hangingPunct="1">
              <a:lnSpc>
                <a:spcPct val="90000"/>
              </a:lnSpc>
              <a:spcBef>
                <a:spcPts val="2200"/>
              </a:spcBef>
              <a:buFont typeface="Arial" panose="020B0604020202020204" pitchFamily="34" charset="0"/>
              <a:buNone/>
              <a:defRPr sz="7920" kern="1200">
                <a:solidFill>
                  <a:schemeClr val="tx1"/>
                </a:solidFill>
                <a:latin typeface="+mn-lt"/>
                <a:ea typeface="+mn-ea"/>
                <a:cs typeface="+mn-cs"/>
              </a:defRPr>
            </a:lvl3pPr>
            <a:lvl4pPr marL="603504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4pPr>
            <a:lvl5pPr marL="804672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5pPr>
            <a:lvl6pPr marL="1005840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6pPr>
            <a:lvl7pPr marL="1207008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7pPr>
            <a:lvl8pPr marL="1408176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8pPr>
            <a:lvl9pPr marL="16093440" indent="0" algn="ctr" defTabSz="4023360" rtl="0" eaLnBrk="1" latinLnBrk="0" hangingPunct="1">
              <a:lnSpc>
                <a:spcPct val="90000"/>
              </a:lnSpc>
              <a:spcBef>
                <a:spcPts val="2200"/>
              </a:spcBef>
              <a:buFont typeface="Arial" panose="020B0604020202020204" pitchFamily="34" charset="0"/>
              <a:buNone/>
              <a:defRPr sz="7040" kern="1200">
                <a:solidFill>
                  <a:schemeClr val="tx1"/>
                </a:solidFill>
                <a:latin typeface="+mn-lt"/>
                <a:ea typeface="+mn-ea"/>
                <a:cs typeface="+mn-cs"/>
              </a:defRPr>
            </a:lvl9pPr>
          </a:lstStyle>
          <a:p>
            <a:pPr algn="l"/>
            <a:r>
              <a:rPr lang="en-US" sz="3200" dirty="0">
                <a:latin typeface="Helvetica" panose="020B0604020202020204" pitchFamily="34" charset="0"/>
                <a:cs typeface="Helvetica" panose="020B0604020202020204" pitchFamily="34" charset="0"/>
              </a:rPr>
              <a:t>Understanding the changes in climate across large regions is necessary to understand how plants adapt to different conditions. The characteristics of plant stomata, which are small pores whose main function is regulating water loss and gas exchange, tell us important information about how plants respond to their environment. Poplars are an emerging model system for studying adaptation to climate change, including stomatal functioning.</a:t>
            </a:r>
            <a:r>
              <a:rPr lang="en-US" sz="3200" baseline="30000" dirty="0">
                <a:latin typeface="Helvetica" panose="020B0604020202020204" pitchFamily="34" charset="0"/>
                <a:cs typeface="Helvetica" panose="020B0604020202020204" pitchFamily="34" charset="0"/>
              </a:rPr>
              <a:t>1</a:t>
            </a:r>
            <a:r>
              <a:rPr lang="en-US" sz="3200" dirty="0">
                <a:latin typeface="Helvetica" panose="020B0604020202020204" pitchFamily="34" charset="0"/>
                <a:cs typeface="Helvetica" panose="020B0604020202020204" pitchFamily="34" charset="0"/>
              </a:rPr>
              <a:t> Previously, biologists gathered information about stomata by individually measuring microscope images by hand. </a:t>
            </a:r>
          </a:p>
        </p:txBody>
      </p:sp>
      <p:sp>
        <p:nvSpPr>
          <p:cNvPr id="20" name="TextBox 19">
            <a:extLst>
              <a:ext uri="{FF2B5EF4-FFF2-40B4-BE49-F238E27FC236}">
                <a16:creationId xmlns:a16="http://schemas.microsoft.com/office/drawing/2014/main" id="{FF19E27A-D72D-E351-E799-36E45B29D197}"/>
              </a:ext>
            </a:extLst>
          </p:cNvPr>
          <p:cNvSpPr txBox="1"/>
          <p:nvPr/>
        </p:nvSpPr>
        <p:spPr>
          <a:xfrm>
            <a:off x="1703089" y="20757422"/>
            <a:ext cx="6771373" cy="707886"/>
          </a:xfrm>
          <a:prstGeom prst="rect">
            <a:avLst/>
          </a:prstGeom>
          <a:noFill/>
        </p:spPr>
        <p:txBody>
          <a:bodyPr wrap="square" rtlCol="0">
            <a:spAutoFit/>
          </a:bodyPr>
          <a:lstStyle/>
          <a:p>
            <a:r>
              <a:rPr lang="en-US" sz="4000" cap="small">
                <a:solidFill>
                  <a:srgbClr val="208F8C"/>
                </a:solidFill>
                <a:latin typeface="Helvetica" panose="020B0604020202020204" pitchFamily="34" charset="0"/>
                <a:cs typeface="Helvetica" panose="020B0604020202020204" pitchFamily="34" charset="0"/>
              </a:rPr>
              <a:t>Project Goals</a:t>
            </a:r>
          </a:p>
        </p:txBody>
      </p:sp>
      <p:sp>
        <p:nvSpPr>
          <p:cNvPr id="21" name="TextBox 20">
            <a:extLst>
              <a:ext uri="{FF2B5EF4-FFF2-40B4-BE49-F238E27FC236}">
                <a16:creationId xmlns:a16="http://schemas.microsoft.com/office/drawing/2014/main" id="{B19225DC-3D59-CAFA-F498-F430C7FB85CC}"/>
              </a:ext>
            </a:extLst>
          </p:cNvPr>
          <p:cNvSpPr txBox="1"/>
          <p:nvPr/>
        </p:nvSpPr>
        <p:spPr>
          <a:xfrm>
            <a:off x="1703089" y="21573084"/>
            <a:ext cx="11376180" cy="1569660"/>
          </a:xfrm>
          <a:prstGeom prst="rect">
            <a:avLst/>
          </a:prstGeom>
          <a:noFill/>
        </p:spPr>
        <p:txBody>
          <a:bodyPr wrap="square">
            <a:spAutoFit/>
          </a:bodyPr>
          <a:lstStyle/>
          <a:p>
            <a:pPr algn="l"/>
            <a:r>
              <a:rPr lang="en-US" sz="3200" dirty="0">
                <a:latin typeface="Helvetica" panose="020B0604020202020204" pitchFamily="34" charset="0"/>
                <a:cs typeface="Helvetica" panose="020B0604020202020204" pitchFamily="34" charset="0"/>
              </a:rPr>
              <a:t>In our study, we sought to automate the collection of stomata data using machine learning to optimize this process and make it more repeatable.</a:t>
            </a:r>
          </a:p>
        </p:txBody>
      </p:sp>
      <p:sp>
        <p:nvSpPr>
          <p:cNvPr id="22" name="TextBox 21">
            <a:extLst>
              <a:ext uri="{FF2B5EF4-FFF2-40B4-BE49-F238E27FC236}">
                <a16:creationId xmlns:a16="http://schemas.microsoft.com/office/drawing/2014/main" id="{B4ACD73C-EE87-5C9B-FDAA-3707FCF875F9}"/>
              </a:ext>
            </a:extLst>
          </p:cNvPr>
          <p:cNvSpPr txBox="1"/>
          <p:nvPr/>
        </p:nvSpPr>
        <p:spPr>
          <a:xfrm>
            <a:off x="-14648060" y="13103226"/>
            <a:ext cx="6791499"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Experimental set-up</a:t>
            </a:r>
          </a:p>
        </p:txBody>
      </p:sp>
      <p:sp>
        <p:nvSpPr>
          <p:cNvPr id="23" name="TextBox 22">
            <a:extLst>
              <a:ext uri="{FF2B5EF4-FFF2-40B4-BE49-F238E27FC236}">
                <a16:creationId xmlns:a16="http://schemas.microsoft.com/office/drawing/2014/main" id="{A022FAD1-F39A-F878-E94C-3A7FD674769B}"/>
              </a:ext>
            </a:extLst>
          </p:cNvPr>
          <p:cNvSpPr txBox="1"/>
          <p:nvPr/>
        </p:nvSpPr>
        <p:spPr>
          <a:xfrm>
            <a:off x="-14778105" y="14202096"/>
            <a:ext cx="11028291" cy="3436838"/>
          </a:xfrm>
          <a:prstGeom prst="rect">
            <a:avLst/>
          </a:prstGeom>
          <a:noFill/>
        </p:spPr>
        <p:txBody>
          <a:bodyPr wrap="square" lIns="91440" tIns="45720" rIns="91440" bIns="45720" rtlCol="0" anchor="t">
            <a:spAutoFit/>
          </a:bodyPr>
          <a:lstStyle/>
          <a:p>
            <a:pPr marL="457200" indent="-457200" defTabSz="4023360">
              <a:lnSpc>
                <a:spcPct val="90000"/>
              </a:lnSpc>
              <a:spcBef>
                <a:spcPts val="4400"/>
              </a:spcBef>
              <a:buFont typeface="Arial" panose="020B0604020202020204" pitchFamily="34" charset="0"/>
              <a:buChar char="•"/>
            </a:pPr>
            <a:r>
              <a:rPr lang="en-US" sz="3200" dirty="0" err="1">
                <a:latin typeface="Helvetica" panose="020B0604020202020204" pitchFamily="34" charset="0"/>
                <a:cs typeface="Helvetica" panose="020B0604020202020204" pitchFamily="34" charset="0"/>
              </a:rPr>
              <a:t>Tensorflow</a:t>
            </a:r>
            <a:r>
              <a:rPr lang="en-US" sz="3200" dirty="0">
                <a:latin typeface="Helvetica" panose="020B0604020202020204" pitchFamily="34" charset="0"/>
                <a:cs typeface="Helvetica" panose="020B0604020202020204" pitchFamily="34" charset="0"/>
              </a:rPr>
              <a:t> library used, GPU used on </a:t>
            </a:r>
            <a:r>
              <a:rPr lang="en-US" sz="3200" dirty="0" err="1">
                <a:latin typeface="Helvetica" panose="020B0604020202020204" pitchFamily="34" charset="0"/>
                <a:cs typeface="Helvetica" panose="020B0604020202020204" pitchFamily="34" charset="0"/>
              </a:rPr>
              <a:t>Colab</a:t>
            </a:r>
            <a:r>
              <a:rPr lang="en-US" sz="3200" dirty="0">
                <a:latin typeface="Helvetica" panose="020B0604020202020204" pitchFamily="34" charset="0"/>
                <a:cs typeface="Helvetica" panose="020B0604020202020204" pitchFamily="34" charset="0"/>
              </a:rPr>
              <a:t>, loss function, dynamic image augmentation and types of augmentation, learning rate, optimizer etc. </a:t>
            </a:r>
            <a:endParaRPr lang="en-US" dirty="0">
              <a:latin typeface="Helvetica" panose="020B0604020202020204" pitchFamily="34" charset="0"/>
              <a:cs typeface="Helvetica" panose="020B0604020202020204" pitchFamily="34" charset="0"/>
            </a:endParaRPr>
          </a:p>
          <a:p>
            <a:pPr marL="457200" indent="-457200" defTabSz="4023360">
              <a:lnSpc>
                <a:spcPct val="90000"/>
              </a:lnSpc>
              <a:spcBef>
                <a:spcPts val="4400"/>
              </a:spcBef>
              <a:buFont typeface="Arial" panose="020B0604020202020204" pitchFamily="34" charset="0"/>
              <a:buChar char="•"/>
            </a:pPr>
            <a:endParaRPr lang="en-US" sz="3200" dirty="0">
              <a:cs typeface="Calibri"/>
            </a:endParaRPr>
          </a:p>
          <a:p>
            <a:pPr marL="457200" indent="-457200" defTabSz="4023360">
              <a:lnSpc>
                <a:spcPct val="90000"/>
              </a:lnSpc>
              <a:spcBef>
                <a:spcPts val="4400"/>
              </a:spcBef>
              <a:buFont typeface="Arial" panose="020B0604020202020204" pitchFamily="34" charset="0"/>
              <a:buChar char="•"/>
            </a:pPr>
            <a:endParaRPr lang="en-US" sz="3200" dirty="0"/>
          </a:p>
        </p:txBody>
      </p:sp>
      <p:sp>
        <p:nvSpPr>
          <p:cNvPr id="24" name="TextBox 23">
            <a:extLst>
              <a:ext uri="{FF2B5EF4-FFF2-40B4-BE49-F238E27FC236}">
                <a16:creationId xmlns:a16="http://schemas.microsoft.com/office/drawing/2014/main" id="{9CA6EB5C-C27C-3310-0299-7718F6CF5AE6}"/>
              </a:ext>
            </a:extLst>
          </p:cNvPr>
          <p:cNvSpPr txBox="1"/>
          <p:nvPr/>
        </p:nvSpPr>
        <p:spPr>
          <a:xfrm>
            <a:off x="28228217" y="21366732"/>
            <a:ext cx="2661517" cy="2554545"/>
          </a:xfrm>
          <a:prstGeom prst="rect">
            <a:avLst/>
          </a:prstGeom>
          <a:noFill/>
        </p:spPr>
        <p:txBody>
          <a:bodyPr wrap="square" rtlCol="0">
            <a:spAutoFit/>
          </a:bodyPr>
          <a:lstStyle/>
          <a:p>
            <a:pPr>
              <a:buClr>
                <a:schemeClr val="tx2">
                  <a:lumMod val="75000"/>
                </a:schemeClr>
              </a:buClr>
            </a:pPr>
            <a:r>
              <a:rPr lang="en-US" sz="3200" dirty="0">
                <a:latin typeface="Helvetica" panose="020B0604020202020204" pitchFamily="34" charset="0"/>
                <a:cs typeface="Helvetica" panose="020B0604020202020204" pitchFamily="34" charset="0"/>
              </a:rPr>
              <a:t>Figure 7. An example of an exemplary mask prediction.</a:t>
            </a:r>
          </a:p>
        </p:txBody>
      </p:sp>
      <p:sp>
        <p:nvSpPr>
          <p:cNvPr id="25" name="TextBox 24">
            <a:extLst>
              <a:ext uri="{FF2B5EF4-FFF2-40B4-BE49-F238E27FC236}">
                <a16:creationId xmlns:a16="http://schemas.microsoft.com/office/drawing/2014/main" id="{97720707-E52B-7042-DF20-C5C0AF8C3336}"/>
              </a:ext>
            </a:extLst>
          </p:cNvPr>
          <p:cNvSpPr txBox="1"/>
          <p:nvPr/>
        </p:nvSpPr>
        <p:spPr>
          <a:xfrm>
            <a:off x="27993057" y="34803467"/>
            <a:ext cx="12938320" cy="2246769"/>
          </a:xfrm>
          <a:prstGeom prst="rect">
            <a:avLst/>
          </a:prstGeom>
          <a:noFill/>
        </p:spPr>
        <p:txBody>
          <a:bodyPr wrap="square" lIns="91440" tIns="45720" rIns="91440" bIns="45720" rtlCol="0" anchor="t">
            <a:spAutoFit/>
          </a:bodyPr>
          <a:lstStyle/>
          <a:p>
            <a:pPr>
              <a:buClr>
                <a:schemeClr val="tx2">
                  <a:lumMod val="75000"/>
                </a:schemeClr>
              </a:buClr>
            </a:pPr>
            <a:r>
              <a:rPr lang="en-US" sz="2000">
                <a:latin typeface="Helvetica" panose="020B0604020202020204" pitchFamily="34" charset="0"/>
                <a:cs typeface="Helvetica" panose="020B0604020202020204" pitchFamily="34" charset="0"/>
              </a:rPr>
              <a:t>1. </a:t>
            </a:r>
            <a:r>
              <a:rPr lang="en-US" sz="2000">
                <a:latin typeface="Helvetica" panose="020B0604020202020204" pitchFamily="34" charset="0"/>
                <a:ea typeface="+mn-lt"/>
                <a:cs typeface="Helvetica" panose="020B0604020202020204" pitchFamily="34" charset="0"/>
              </a:rPr>
              <a:t>McKown, Athena D., et al. "Association genetics, geography and ecophysiology link stomatal patterning in </a:t>
            </a:r>
            <a:r>
              <a:rPr lang="en-US" sz="2000" i="1">
                <a:latin typeface="Helvetica" panose="020B0604020202020204" pitchFamily="34" charset="0"/>
                <a:ea typeface="+mn-lt"/>
                <a:cs typeface="Helvetica" panose="020B0604020202020204" pitchFamily="34" charset="0"/>
              </a:rPr>
              <a:t>Populus </a:t>
            </a:r>
            <a:r>
              <a:rPr lang="en-US" sz="2000" i="1" err="1">
                <a:latin typeface="Helvetica" panose="020B0604020202020204" pitchFamily="34" charset="0"/>
                <a:ea typeface="+mn-lt"/>
                <a:cs typeface="Helvetica" panose="020B0604020202020204" pitchFamily="34" charset="0"/>
              </a:rPr>
              <a:t>trichocarpa</a:t>
            </a:r>
            <a:r>
              <a:rPr lang="en-US" sz="2000" i="1">
                <a:latin typeface="Helvetica" panose="020B0604020202020204" pitchFamily="34" charset="0"/>
                <a:ea typeface="+mn-lt"/>
                <a:cs typeface="Helvetica" panose="020B0604020202020204" pitchFamily="34" charset="0"/>
              </a:rPr>
              <a:t> </a:t>
            </a:r>
            <a:r>
              <a:rPr lang="en-US" sz="2000">
                <a:latin typeface="Helvetica" panose="020B0604020202020204" pitchFamily="34" charset="0"/>
                <a:ea typeface="+mn-lt"/>
                <a:cs typeface="Helvetica" panose="020B0604020202020204" pitchFamily="34" charset="0"/>
              </a:rPr>
              <a:t>with carbon gain and disease resistance trade‐offs." </a:t>
            </a:r>
            <a:r>
              <a:rPr lang="en-US" sz="2000" i="1">
                <a:latin typeface="Helvetica" panose="020B0604020202020204" pitchFamily="34" charset="0"/>
                <a:ea typeface="+mn-lt"/>
                <a:cs typeface="Helvetica" panose="020B0604020202020204" pitchFamily="34" charset="0"/>
              </a:rPr>
              <a:t>Molecular ecology</a:t>
            </a:r>
            <a:r>
              <a:rPr lang="en-US" sz="2000">
                <a:latin typeface="Helvetica" panose="020B0604020202020204" pitchFamily="34" charset="0"/>
                <a:ea typeface="+mn-lt"/>
                <a:cs typeface="Helvetica" panose="020B0604020202020204" pitchFamily="34" charset="0"/>
              </a:rPr>
              <a:t> 23.23 (2014): 5771-5790.</a:t>
            </a:r>
            <a:endParaRPr lang="en-US" sz="2000">
              <a:latin typeface="Helvetica" panose="020B0604020202020204" pitchFamily="34" charset="0"/>
              <a:cs typeface="Helvetica" panose="020B0604020202020204" pitchFamily="34" charset="0"/>
            </a:endParaRPr>
          </a:p>
          <a:p>
            <a:pPr>
              <a:buClr>
                <a:schemeClr val="tx2">
                  <a:lumMod val="75000"/>
                </a:schemeClr>
              </a:buClr>
            </a:pPr>
            <a:r>
              <a:rPr lang="en-US" sz="2000">
                <a:latin typeface="Helvetica" panose="020B0604020202020204" pitchFamily="34" charset="0"/>
                <a:cs typeface="Helvetica" panose="020B0604020202020204" pitchFamily="34" charset="0"/>
              </a:rPr>
              <a:t>2. </a:t>
            </a:r>
            <a:r>
              <a:rPr lang="en-US" sz="2000">
                <a:latin typeface="Helvetica" panose="020B0604020202020204" pitchFamily="34" charset="0"/>
                <a:ea typeface="+mn-lt"/>
                <a:cs typeface="Helvetica" panose="020B0604020202020204" pitchFamily="34" charset="0"/>
              </a:rPr>
              <a:t>Gibbs, Jonathon A., et al. "A Deep Learning Method for Fully Automatic Stomatal Morphometry and Maximal Conductance Estimation." </a:t>
            </a:r>
            <a:r>
              <a:rPr lang="en-US" sz="2000" i="1">
                <a:latin typeface="Helvetica" panose="020B0604020202020204" pitchFamily="34" charset="0"/>
                <a:ea typeface="+mn-lt"/>
                <a:cs typeface="Helvetica" panose="020B0604020202020204" pitchFamily="34" charset="0"/>
              </a:rPr>
              <a:t>Frontiers in Plant Science</a:t>
            </a:r>
            <a:r>
              <a:rPr lang="en-US" sz="2000">
                <a:latin typeface="Helvetica" panose="020B0604020202020204" pitchFamily="34" charset="0"/>
                <a:ea typeface="+mn-lt"/>
                <a:cs typeface="Helvetica" panose="020B0604020202020204" pitchFamily="34" charset="0"/>
              </a:rPr>
              <a:t> 12 (2021): 780180.</a:t>
            </a:r>
          </a:p>
          <a:p>
            <a:pPr>
              <a:buClr>
                <a:schemeClr val="tx2">
                  <a:lumMod val="75000"/>
                </a:schemeClr>
              </a:buClr>
            </a:pPr>
            <a:r>
              <a:rPr lang="en-US" sz="2000">
                <a:latin typeface="Helvetica" panose="020B0604020202020204" pitchFamily="34" charset="0"/>
                <a:cs typeface="Helvetica" panose="020B0604020202020204" pitchFamily="34" charset="0"/>
              </a:rPr>
              <a:t>3. </a:t>
            </a:r>
            <a:r>
              <a:rPr lang="en-US" sz="2000" err="1">
                <a:latin typeface="Helvetica" panose="020B0604020202020204" pitchFamily="34" charset="0"/>
                <a:ea typeface="+mn-lt"/>
                <a:cs typeface="Helvetica" panose="020B0604020202020204" pitchFamily="34" charset="0"/>
              </a:rPr>
              <a:t>Badrinarayanan</a:t>
            </a:r>
            <a:r>
              <a:rPr lang="en-US" sz="2000">
                <a:latin typeface="Helvetica" panose="020B0604020202020204" pitchFamily="34" charset="0"/>
                <a:ea typeface="+mn-lt"/>
                <a:cs typeface="Helvetica" panose="020B0604020202020204" pitchFamily="34" charset="0"/>
              </a:rPr>
              <a:t>, Vijay, Ankur </a:t>
            </a:r>
            <a:r>
              <a:rPr lang="en-US" sz="2000" err="1">
                <a:latin typeface="Helvetica" panose="020B0604020202020204" pitchFamily="34" charset="0"/>
                <a:ea typeface="+mn-lt"/>
                <a:cs typeface="Helvetica" panose="020B0604020202020204" pitchFamily="34" charset="0"/>
              </a:rPr>
              <a:t>Handa</a:t>
            </a:r>
            <a:r>
              <a:rPr lang="en-US" sz="2000">
                <a:latin typeface="Helvetica" panose="020B0604020202020204" pitchFamily="34" charset="0"/>
                <a:ea typeface="+mn-lt"/>
                <a:cs typeface="Helvetica" panose="020B0604020202020204" pitchFamily="34" charset="0"/>
              </a:rPr>
              <a:t>, and Roberto </a:t>
            </a:r>
            <a:r>
              <a:rPr lang="en-US" sz="2000" err="1">
                <a:latin typeface="Helvetica" panose="020B0604020202020204" pitchFamily="34" charset="0"/>
                <a:ea typeface="+mn-lt"/>
                <a:cs typeface="Helvetica" panose="020B0604020202020204" pitchFamily="34" charset="0"/>
              </a:rPr>
              <a:t>Cipolla</a:t>
            </a:r>
            <a:r>
              <a:rPr lang="en-US" sz="2000">
                <a:latin typeface="Helvetica" panose="020B0604020202020204" pitchFamily="34" charset="0"/>
                <a:ea typeface="+mn-lt"/>
                <a:cs typeface="Helvetica" panose="020B0604020202020204" pitchFamily="34" charset="0"/>
              </a:rPr>
              <a:t>. "</a:t>
            </a:r>
            <a:r>
              <a:rPr lang="en-US" sz="2000" err="1">
                <a:latin typeface="Helvetica" panose="020B0604020202020204" pitchFamily="34" charset="0"/>
                <a:ea typeface="+mn-lt"/>
                <a:cs typeface="Helvetica" panose="020B0604020202020204" pitchFamily="34" charset="0"/>
              </a:rPr>
              <a:t>Segnet</a:t>
            </a:r>
            <a:r>
              <a:rPr lang="en-US" sz="2000">
                <a:latin typeface="Helvetica" panose="020B0604020202020204" pitchFamily="34" charset="0"/>
                <a:ea typeface="+mn-lt"/>
                <a:cs typeface="Helvetica" panose="020B0604020202020204" pitchFamily="34" charset="0"/>
              </a:rPr>
              <a:t>: A deep convolutional encoder-decoder architecture for robust semantic pixel-wise labelling." </a:t>
            </a:r>
            <a:r>
              <a:rPr lang="en-US" sz="2000" i="1" err="1">
                <a:latin typeface="Helvetica" panose="020B0604020202020204" pitchFamily="34" charset="0"/>
                <a:ea typeface="+mn-lt"/>
                <a:cs typeface="Helvetica" panose="020B0604020202020204" pitchFamily="34" charset="0"/>
              </a:rPr>
              <a:t>arXiv</a:t>
            </a:r>
            <a:r>
              <a:rPr lang="en-US" sz="2000" i="1">
                <a:latin typeface="Helvetica" panose="020B0604020202020204" pitchFamily="34" charset="0"/>
                <a:ea typeface="+mn-lt"/>
                <a:cs typeface="Helvetica" panose="020B0604020202020204" pitchFamily="34" charset="0"/>
              </a:rPr>
              <a:t> preprint arXiv:1505.07293</a:t>
            </a:r>
            <a:r>
              <a:rPr lang="en-US" sz="2000">
                <a:latin typeface="Helvetica" panose="020B0604020202020204" pitchFamily="34" charset="0"/>
                <a:ea typeface="+mn-lt"/>
                <a:cs typeface="Helvetica" panose="020B0604020202020204" pitchFamily="34" charset="0"/>
              </a:rPr>
              <a:t> (2015).</a:t>
            </a:r>
          </a:p>
        </p:txBody>
      </p:sp>
      <p:sp>
        <p:nvSpPr>
          <p:cNvPr id="26" name="TextBox 25">
            <a:extLst>
              <a:ext uri="{FF2B5EF4-FFF2-40B4-BE49-F238E27FC236}">
                <a16:creationId xmlns:a16="http://schemas.microsoft.com/office/drawing/2014/main" id="{636FD860-CE0E-0A17-17AC-364434BD7752}"/>
              </a:ext>
            </a:extLst>
          </p:cNvPr>
          <p:cNvSpPr txBox="1"/>
          <p:nvPr/>
        </p:nvSpPr>
        <p:spPr>
          <a:xfrm>
            <a:off x="28371805" y="28868930"/>
            <a:ext cx="12092904" cy="4031873"/>
          </a:xfrm>
          <a:prstGeom prst="rect">
            <a:avLst/>
          </a:prstGeom>
          <a:noFill/>
        </p:spPr>
        <p:txBody>
          <a:bodyPr wrap="square" lIns="91440" tIns="45720" rIns="91440" bIns="45720" rtlCol="0" anchor="t">
            <a:spAutoFit/>
          </a:bodyPr>
          <a:lstStyle/>
          <a:p>
            <a:r>
              <a:rPr lang="en-US" sz="3200" dirty="0">
                <a:latin typeface="Helvetica" panose="020B0604020202020204" pitchFamily="34" charset="0"/>
                <a:cs typeface="Helvetica" panose="020B0604020202020204" pitchFamily="34" charset="0"/>
              </a:rPr>
              <a:t>Major conclusions plus future directions, bring it back out to BIG PICTURE, see the ORSP proposal</a:t>
            </a:r>
          </a:p>
          <a:p>
            <a:r>
              <a:rPr lang="en-US" sz="3200" dirty="0">
                <a:latin typeface="Helvetica" panose="020B0604020202020204" pitchFamily="34" charset="0"/>
                <a:ea typeface="+mn-lt"/>
                <a:cs typeface="Helvetica" panose="020B0604020202020204" pitchFamily="34" charset="0"/>
              </a:rPr>
              <a:t>You can also talk about object detection</a:t>
            </a:r>
            <a:endParaRPr lang="en-US" dirty="0">
              <a:latin typeface="Helvetica" panose="020B0604020202020204" pitchFamily="34" charset="0"/>
              <a:cs typeface="Helvetica" panose="020B0604020202020204" pitchFamily="34" charset="0"/>
            </a:endParaRPr>
          </a:p>
          <a:p>
            <a:r>
              <a:rPr lang="en-US" sz="3200" dirty="0">
                <a:latin typeface="Helvetica" panose="020B0604020202020204" pitchFamily="34" charset="0"/>
                <a:ea typeface="+mn-lt"/>
                <a:cs typeface="Helvetica" panose="020B0604020202020204" pitchFamily="34" charset="0"/>
              </a:rPr>
              <a:t>^we plan to test additional parameter modifications?</a:t>
            </a:r>
            <a:endParaRPr lang="en-US" sz="3200" dirty="0">
              <a:latin typeface="Helvetica" panose="020B0604020202020204" pitchFamily="34" charset="0"/>
              <a:cs typeface="Helvetica" panose="020B0604020202020204" pitchFamily="34" charset="0"/>
            </a:endParaRPr>
          </a:p>
          <a:p>
            <a:r>
              <a:rPr lang="en-US" sz="3200" dirty="0">
                <a:latin typeface="Helvetica" panose="020B0604020202020204" pitchFamily="34" charset="0"/>
                <a:cs typeface="Helvetica" panose="020B0604020202020204" pitchFamily="34" charset="0"/>
              </a:rPr>
              <a:t>We plan to use our work to help study the actual gas exchange of the stomata on the physiological level. Our U-Net model will help us efficiently process data for future and more complex stomatal analysis.</a:t>
            </a:r>
          </a:p>
        </p:txBody>
      </p:sp>
      <p:pic>
        <p:nvPicPr>
          <p:cNvPr id="27" name="Picture 26" descr="A picture containing grass, outdoor, tree, field&#10;&#10;Description automatically generated">
            <a:extLst>
              <a:ext uri="{FF2B5EF4-FFF2-40B4-BE49-F238E27FC236}">
                <a16:creationId xmlns:a16="http://schemas.microsoft.com/office/drawing/2014/main" id="{8E0258A0-23E3-0B9E-28FB-AB34EB1D4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4072187"/>
            <a:ext cx="11386467" cy="6410581"/>
          </a:xfrm>
          <a:prstGeom prst="rect">
            <a:avLst/>
          </a:prstGeom>
        </p:spPr>
      </p:pic>
      <p:pic>
        <p:nvPicPr>
          <p:cNvPr id="28" name="Picture 27" descr="Graphical user interface, website&#10;&#10;Description automatically generated">
            <a:extLst>
              <a:ext uri="{FF2B5EF4-FFF2-40B4-BE49-F238E27FC236}">
                <a16:creationId xmlns:a16="http://schemas.microsoft.com/office/drawing/2014/main" id="{0169EF53-3879-423C-7AD7-0CE662957083}"/>
              </a:ext>
            </a:extLst>
          </p:cNvPr>
          <p:cNvPicPr>
            <a:picLocks noChangeAspect="1"/>
          </p:cNvPicPr>
          <p:nvPr/>
        </p:nvPicPr>
        <p:blipFill rotWithShape="1">
          <a:blip r:embed="rId3">
            <a:extLst>
              <a:ext uri="{28A0092B-C50C-407E-A947-70E740481C1C}">
                <a14:useLocalDpi xmlns:a14="http://schemas.microsoft.com/office/drawing/2010/main" val="0"/>
              </a:ext>
            </a:extLst>
          </a:blip>
          <a:srcRect t="32218" b="21938"/>
          <a:stretch/>
        </p:blipFill>
        <p:spPr>
          <a:xfrm>
            <a:off x="14936110" y="8144713"/>
            <a:ext cx="11535388" cy="2974724"/>
          </a:xfrm>
          <a:prstGeom prst="rect">
            <a:avLst/>
          </a:prstGeom>
        </p:spPr>
      </p:pic>
      <p:sp>
        <p:nvSpPr>
          <p:cNvPr id="33" name="TextBox 32">
            <a:extLst>
              <a:ext uri="{FF2B5EF4-FFF2-40B4-BE49-F238E27FC236}">
                <a16:creationId xmlns:a16="http://schemas.microsoft.com/office/drawing/2014/main" id="{46CB1D52-C175-C80A-D7FE-C971B465A404}"/>
              </a:ext>
            </a:extLst>
          </p:cNvPr>
          <p:cNvSpPr txBox="1"/>
          <p:nvPr/>
        </p:nvSpPr>
        <p:spPr>
          <a:xfrm>
            <a:off x="-14605453" y="-332447"/>
            <a:ext cx="6791499"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Dataset for training</a:t>
            </a:r>
            <a:endParaRPr lang="en-US" dirty="0">
              <a:solidFill>
                <a:srgbClr val="208F8C"/>
              </a:solidFill>
              <a:latin typeface="Helvetica" panose="020B0604020202020204" pitchFamily="34" charset="0"/>
              <a:cs typeface="Helvetica" panose="020B0604020202020204" pitchFamily="34" charset="0"/>
            </a:endParaRPr>
          </a:p>
        </p:txBody>
      </p:sp>
      <p:sp>
        <p:nvSpPr>
          <p:cNvPr id="34" name="TextBox 33">
            <a:extLst>
              <a:ext uri="{FF2B5EF4-FFF2-40B4-BE49-F238E27FC236}">
                <a16:creationId xmlns:a16="http://schemas.microsoft.com/office/drawing/2014/main" id="{BC7757E5-B11E-A2E6-7107-840B34D9B4A7}"/>
              </a:ext>
            </a:extLst>
          </p:cNvPr>
          <p:cNvSpPr txBox="1"/>
          <p:nvPr/>
        </p:nvSpPr>
        <p:spPr>
          <a:xfrm>
            <a:off x="-14648060" y="16861460"/>
            <a:ext cx="6791499"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Deep Learning Algorithm</a:t>
            </a:r>
            <a:endParaRPr lang="en-US" dirty="0">
              <a:solidFill>
                <a:srgbClr val="208F8C"/>
              </a:solidFill>
              <a:latin typeface="Helvetica" panose="020B0604020202020204" pitchFamily="34" charset="0"/>
              <a:cs typeface="Helvetica" panose="020B0604020202020204" pitchFamily="34" charset="0"/>
            </a:endParaRPr>
          </a:p>
        </p:txBody>
      </p:sp>
      <p:pic>
        <p:nvPicPr>
          <p:cNvPr id="35" name="Picture 23" descr="A picture containing text, stationary, writing implement&#10;&#10;Description automatically generated">
            <a:extLst>
              <a:ext uri="{FF2B5EF4-FFF2-40B4-BE49-F238E27FC236}">
                <a16:creationId xmlns:a16="http://schemas.microsoft.com/office/drawing/2014/main" id="{ECF5FA27-9F53-DB3E-8ADB-CA4BAED79FB9}"/>
              </a:ext>
            </a:extLst>
          </p:cNvPr>
          <p:cNvPicPr>
            <a:picLocks noChangeAspect="1"/>
          </p:cNvPicPr>
          <p:nvPr/>
        </p:nvPicPr>
        <p:blipFill>
          <a:blip r:embed="rId4"/>
          <a:stretch>
            <a:fillRect/>
          </a:stretch>
        </p:blipFill>
        <p:spPr>
          <a:xfrm>
            <a:off x="14239009" y="31565814"/>
            <a:ext cx="12860638" cy="4168295"/>
          </a:xfrm>
          <a:prstGeom prst="rect">
            <a:avLst/>
          </a:prstGeom>
        </p:spPr>
      </p:pic>
      <p:sp>
        <p:nvSpPr>
          <p:cNvPr id="36" name="TextBox 35">
            <a:extLst>
              <a:ext uri="{FF2B5EF4-FFF2-40B4-BE49-F238E27FC236}">
                <a16:creationId xmlns:a16="http://schemas.microsoft.com/office/drawing/2014/main" id="{BC6462E0-553B-CA93-C29B-0E5769088B70}"/>
              </a:ext>
            </a:extLst>
          </p:cNvPr>
          <p:cNvSpPr txBox="1"/>
          <p:nvPr/>
        </p:nvSpPr>
        <p:spPr>
          <a:xfrm>
            <a:off x="14182446" y="35859137"/>
            <a:ext cx="13152949" cy="1077218"/>
          </a:xfrm>
          <a:prstGeom prst="rect">
            <a:avLst/>
          </a:prstGeom>
          <a:noFill/>
        </p:spPr>
        <p:txBody>
          <a:bodyPr wrap="square" rtlCol="0">
            <a:spAutoFit/>
          </a:bodyPr>
          <a:lstStyle/>
          <a:p>
            <a:pPr>
              <a:buClr>
                <a:schemeClr val="tx2">
                  <a:lumMod val="75000"/>
                </a:schemeClr>
              </a:buClr>
            </a:pPr>
            <a:r>
              <a:rPr lang="en-US" sz="3200" dirty="0">
                <a:latin typeface="Helvetica" panose="020B0604020202020204" pitchFamily="34" charset="0"/>
                <a:cs typeface="Helvetica" panose="020B0604020202020204" pitchFamily="34" charset="0"/>
              </a:rPr>
              <a:t>Figure 3. Visual representation of how Semantic Segmentation using U-Net architecture is done using Deep Learning. Image adapted from [3]</a:t>
            </a:r>
          </a:p>
        </p:txBody>
      </p:sp>
      <p:sp>
        <p:nvSpPr>
          <p:cNvPr id="37" name="TextBox 36">
            <a:extLst>
              <a:ext uri="{FF2B5EF4-FFF2-40B4-BE49-F238E27FC236}">
                <a16:creationId xmlns:a16="http://schemas.microsoft.com/office/drawing/2014/main" id="{55C374B7-727F-C1EC-E7C8-056315ECC56D}"/>
              </a:ext>
            </a:extLst>
          </p:cNvPr>
          <p:cNvSpPr txBox="1"/>
          <p:nvPr/>
        </p:nvSpPr>
        <p:spPr>
          <a:xfrm>
            <a:off x="-14778105" y="17988560"/>
            <a:ext cx="11028291" cy="1986185"/>
          </a:xfrm>
          <a:prstGeom prst="rect">
            <a:avLst/>
          </a:prstGeom>
          <a:noFill/>
        </p:spPr>
        <p:txBody>
          <a:bodyPr wrap="square" rtlCol="0">
            <a:spAutoFit/>
          </a:bodyPr>
          <a:lstStyle/>
          <a:p>
            <a:pPr marL="457200" indent="-457200" defTabSz="4023360">
              <a:lnSpc>
                <a:spcPct val="90000"/>
              </a:lnSpc>
              <a:spcBef>
                <a:spcPts val="4400"/>
              </a:spcBef>
              <a:buFont typeface="Arial" panose="020B0604020202020204" pitchFamily="34" charset="0"/>
              <a:buChar char="•"/>
            </a:pPr>
            <a:r>
              <a:rPr lang="en-US" sz="3200" dirty="0"/>
              <a:t>All about U-Net, encoder, decoder, number of layers, number of parameters, etc. </a:t>
            </a:r>
          </a:p>
          <a:p>
            <a:pPr marL="457200" indent="-457200" defTabSz="4023360">
              <a:lnSpc>
                <a:spcPct val="90000"/>
              </a:lnSpc>
              <a:spcBef>
                <a:spcPts val="4400"/>
              </a:spcBef>
              <a:buFont typeface="Arial" panose="020B0604020202020204" pitchFamily="34" charset="0"/>
              <a:buChar char="•"/>
            </a:pPr>
            <a:endParaRPr lang="en-US" sz="3200" dirty="0"/>
          </a:p>
        </p:txBody>
      </p:sp>
      <p:sp>
        <p:nvSpPr>
          <p:cNvPr id="39" name="TextBox 38">
            <a:extLst>
              <a:ext uri="{FF2B5EF4-FFF2-40B4-BE49-F238E27FC236}">
                <a16:creationId xmlns:a16="http://schemas.microsoft.com/office/drawing/2014/main" id="{7D72B5A0-F0B0-5207-6502-49D952B09245}"/>
              </a:ext>
            </a:extLst>
          </p:cNvPr>
          <p:cNvSpPr txBox="1"/>
          <p:nvPr/>
        </p:nvSpPr>
        <p:spPr>
          <a:xfrm>
            <a:off x="15139809" y="11175974"/>
            <a:ext cx="10904628" cy="1087687"/>
          </a:xfrm>
          <a:prstGeom prst="rect">
            <a:avLst/>
          </a:prstGeom>
          <a:noFill/>
        </p:spPr>
        <p:txBody>
          <a:bodyPr wrap="square" rtlCol="0">
            <a:spAutoFit/>
          </a:bodyPr>
          <a:lstStyle/>
          <a:p>
            <a:pPr>
              <a:buClr>
                <a:schemeClr val="tx2">
                  <a:lumMod val="75000"/>
                </a:schemeClr>
              </a:buClr>
            </a:pPr>
            <a:r>
              <a:rPr lang="en-US" sz="3200" dirty="0">
                <a:latin typeface="Helvetica" panose="020B0604020202020204" pitchFamily="34" charset="0"/>
                <a:cs typeface="Helvetica" panose="020B0604020202020204" pitchFamily="34" charset="0"/>
              </a:rPr>
              <a:t>Figure 2. Setup for taking stomatal leaf impressions from poplar samples using New Skin adhesive bandage. </a:t>
            </a:r>
          </a:p>
        </p:txBody>
      </p:sp>
      <p:cxnSp>
        <p:nvCxnSpPr>
          <p:cNvPr id="42" name="Straight Connector 41">
            <a:extLst>
              <a:ext uri="{FF2B5EF4-FFF2-40B4-BE49-F238E27FC236}">
                <a16:creationId xmlns:a16="http://schemas.microsoft.com/office/drawing/2014/main" id="{87C78D34-E5C6-4E55-69E6-12B1B9CA1E19}"/>
              </a:ext>
            </a:extLst>
          </p:cNvPr>
          <p:cNvCxnSpPr/>
          <p:nvPr/>
        </p:nvCxnSpPr>
        <p:spPr>
          <a:xfrm>
            <a:off x="1750328" y="6908800"/>
            <a:ext cx="3831433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796B243-85C4-E93F-D2F6-792740DE3326}"/>
              </a:ext>
            </a:extLst>
          </p:cNvPr>
          <p:cNvCxnSpPr>
            <a:cxnSpLocks/>
          </p:cNvCxnSpPr>
          <p:nvPr/>
        </p:nvCxnSpPr>
        <p:spPr>
          <a:xfrm>
            <a:off x="13774839" y="6908800"/>
            <a:ext cx="0" cy="29768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2FBC4E5-2DCB-905D-704F-83F7B6C191F9}"/>
              </a:ext>
            </a:extLst>
          </p:cNvPr>
          <p:cNvCxnSpPr>
            <a:cxnSpLocks/>
          </p:cNvCxnSpPr>
          <p:nvPr/>
        </p:nvCxnSpPr>
        <p:spPr>
          <a:xfrm>
            <a:off x="27614947" y="6908800"/>
            <a:ext cx="0" cy="29768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FC15BF8-B1D2-933B-F309-242AAD28C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5705" y="3079597"/>
            <a:ext cx="5984332" cy="1614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vironmental Hazards Homepage">
            <a:extLst>
              <a:ext uri="{FF2B5EF4-FFF2-40B4-BE49-F238E27FC236}">
                <a16:creationId xmlns:a16="http://schemas.microsoft.com/office/drawing/2014/main" id="{D308D81A-9EEA-A96E-987E-F2A34E073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39414" y="2499731"/>
            <a:ext cx="2913456" cy="289805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CACE74B-6810-D057-F90F-FE2DE3EE89C2}"/>
              </a:ext>
            </a:extLst>
          </p:cNvPr>
          <p:cNvSpPr txBox="1"/>
          <p:nvPr/>
        </p:nvSpPr>
        <p:spPr>
          <a:xfrm>
            <a:off x="24623631" y="37670561"/>
            <a:ext cx="16886033" cy="400110"/>
          </a:xfrm>
          <a:prstGeom prst="rect">
            <a:avLst/>
          </a:prstGeom>
          <a:noFill/>
        </p:spPr>
        <p:txBody>
          <a:bodyPr wrap="none" rtlCol="0">
            <a:spAutoFit/>
          </a:bodyPr>
          <a:lstStyle/>
          <a:p>
            <a:r>
              <a:rPr lang="en-US" sz="2000" dirty="0">
                <a:solidFill>
                  <a:schemeClr val="bg1"/>
                </a:solidFill>
                <a:latin typeface="Helvetica" panose="020B0604020202020204" pitchFamily="34" charset="0"/>
                <a:cs typeface="Helvetica" panose="020B0604020202020204" pitchFamily="34" charset="0"/>
              </a:rPr>
              <a:t>We thank the Office of Research and sponsored Programs for supporting this research and Learning &amp; Technology Services for printing this poster.</a:t>
            </a:r>
          </a:p>
        </p:txBody>
      </p:sp>
      <p:sp>
        <p:nvSpPr>
          <p:cNvPr id="59" name="TextBox 58">
            <a:extLst>
              <a:ext uri="{FF2B5EF4-FFF2-40B4-BE49-F238E27FC236}">
                <a16:creationId xmlns:a16="http://schemas.microsoft.com/office/drawing/2014/main" id="{6F6149EA-8A96-781C-5A89-C6B68F5FB92E}"/>
              </a:ext>
            </a:extLst>
          </p:cNvPr>
          <p:cNvSpPr txBox="1"/>
          <p:nvPr/>
        </p:nvSpPr>
        <p:spPr>
          <a:xfrm>
            <a:off x="14824326" y="14728701"/>
            <a:ext cx="12202129" cy="7747762"/>
          </a:xfrm>
          <a:prstGeom prst="rect">
            <a:avLst/>
          </a:prstGeom>
          <a:noFill/>
        </p:spPr>
        <p:txBody>
          <a:bodyPr wrap="square" rtlCol="0">
            <a:spAutoFit/>
          </a:bodyPr>
          <a:lstStyle/>
          <a:p>
            <a:pPr defTabSz="4023360">
              <a:lnSpc>
                <a:spcPct val="90000"/>
              </a:lnSpc>
              <a:spcBef>
                <a:spcPts val="4400"/>
              </a:spcBef>
            </a:pPr>
            <a:r>
              <a:rPr lang="en-US" sz="3200" dirty="0">
                <a:latin typeface="Helvetica" panose="020B0604020202020204" pitchFamily="34" charset="0"/>
                <a:cs typeface="Helvetica" panose="020B0604020202020204" pitchFamily="34" charset="0"/>
              </a:rPr>
              <a:t>A dataset of 140 (1600px by 1200px) RGB images of stomatal impressions were collected. To train the deep learning model, manual segmentation masks were created with one color corresponding to each part of the image: pore, guard, or background. For preliminary results only 12 images were masked and used for training as this is a highly time-consuming task. Segmentation masks were done using two different open-source graphics editors: paint.net (Windows) and GIMP (Mac). Each region of interest was outlined by hand and marked with the proper color.</a:t>
            </a:r>
          </a:p>
          <a:p>
            <a:pPr defTabSz="4023360">
              <a:lnSpc>
                <a:spcPct val="90000"/>
              </a:lnSpc>
              <a:spcBef>
                <a:spcPts val="4400"/>
              </a:spcBef>
            </a:pPr>
            <a:r>
              <a:rPr lang="en-US" sz="3200" dirty="0">
                <a:latin typeface="Helvetica" panose="020B0604020202020204" pitchFamily="34" charset="0"/>
                <a:cs typeface="Helvetica" panose="020B0604020202020204" pitchFamily="34" charset="0"/>
              </a:rPr>
              <a:t>While training, images must be a manageable size. Each image and mask was sliced into 256px-by-256px images with 50% overlap. This produced 108 images for each original image and mask producing a 1296 images and 1296 masks, each of size 256px by 256px. The dataset was read into a NumPy array and split for training into 80% for training and 20% for testing.</a:t>
            </a:r>
          </a:p>
        </p:txBody>
      </p:sp>
      <p:sp>
        <p:nvSpPr>
          <p:cNvPr id="60" name="TextBox 59">
            <a:extLst>
              <a:ext uri="{FF2B5EF4-FFF2-40B4-BE49-F238E27FC236}">
                <a16:creationId xmlns:a16="http://schemas.microsoft.com/office/drawing/2014/main" id="{E6C01550-8036-A4B6-5408-ED07A49D8A89}"/>
              </a:ext>
            </a:extLst>
          </p:cNvPr>
          <p:cNvSpPr txBox="1"/>
          <p:nvPr/>
        </p:nvSpPr>
        <p:spPr>
          <a:xfrm>
            <a:off x="14824326" y="13994709"/>
            <a:ext cx="7557223"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Dataset for training</a:t>
            </a:r>
            <a:endParaRPr lang="en-US" dirty="0">
              <a:solidFill>
                <a:srgbClr val="208F8C"/>
              </a:solidFill>
              <a:latin typeface="Helvetica" panose="020B0604020202020204" pitchFamily="34" charset="0"/>
              <a:cs typeface="Helvetica" panose="020B0604020202020204" pitchFamily="34" charset="0"/>
            </a:endParaRPr>
          </a:p>
        </p:txBody>
      </p:sp>
      <p:sp>
        <p:nvSpPr>
          <p:cNvPr id="1029" name="TextBox 1028">
            <a:extLst>
              <a:ext uri="{FF2B5EF4-FFF2-40B4-BE49-F238E27FC236}">
                <a16:creationId xmlns:a16="http://schemas.microsoft.com/office/drawing/2014/main" id="{95A6916F-4E50-6FDA-7B50-7CC14FC7D4ED}"/>
              </a:ext>
            </a:extLst>
          </p:cNvPr>
          <p:cNvSpPr txBox="1"/>
          <p:nvPr/>
        </p:nvSpPr>
        <p:spPr>
          <a:xfrm>
            <a:off x="14824326" y="22595883"/>
            <a:ext cx="7557223"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Experimental set-up</a:t>
            </a:r>
          </a:p>
        </p:txBody>
      </p:sp>
      <p:sp>
        <p:nvSpPr>
          <p:cNvPr id="1030" name="TextBox 1029">
            <a:extLst>
              <a:ext uri="{FF2B5EF4-FFF2-40B4-BE49-F238E27FC236}">
                <a16:creationId xmlns:a16="http://schemas.microsoft.com/office/drawing/2014/main" id="{5B6D39B4-6D91-A31D-8102-22941C0F5F65}"/>
              </a:ext>
            </a:extLst>
          </p:cNvPr>
          <p:cNvSpPr txBox="1"/>
          <p:nvPr/>
        </p:nvSpPr>
        <p:spPr>
          <a:xfrm>
            <a:off x="14824326" y="23313753"/>
            <a:ext cx="11954929" cy="3758978"/>
          </a:xfrm>
          <a:prstGeom prst="rect">
            <a:avLst/>
          </a:prstGeom>
          <a:noFill/>
        </p:spPr>
        <p:txBody>
          <a:bodyPr wrap="square" rtlCol="0">
            <a:spAutoFit/>
          </a:bodyPr>
          <a:lstStyle>
            <a:defPPr>
              <a:defRPr lang="en-US"/>
            </a:defPPr>
            <a:lvl1pPr defTabSz="4023360">
              <a:lnSpc>
                <a:spcPct val="90000"/>
              </a:lnSpc>
              <a:spcBef>
                <a:spcPts val="4400"/>
              </a:spcBef>
              <a:defRPr sz="3200">
                <a:latin typeface="Helvetica" panose="020B0604020202020204" pitchFamily="34" charset="0"/>
                <a:cs typeface="Helvetica" panose="020B0604020202020204" pitchFamily="34" charset="0"/>
              </a:defRPr>
            </a:lvl1pPr>
          </a:lstStyle>
          <a:p>
            <a:r>
              <a:rPr lang="en-US" dirty="0" err="1"/>
              <a:t>Tensorflow</a:t>
            </a:r>
            <a:r>
              <a:rPr lang="en-US" dirty="0"/>
              <a:t>, </a:t>
            </a:r>
            <a:r>
              <a:rPr lang="en-US" dirty="0" err="1"/>
              <a:t>Keras</a:t>
            </a:r>
            <a:r>
              <a:rPr lang="en-US" dirty="0"/>
              <a:t>, and Scikit learn were used for building the U-Net model and analysis of results. The preliminary model was trained using Google </a:t>
            </a:r>
            <a:r>
              <a:rPr lang="en-US" dirty="0" err="1"/>
              <a:t>Colab</a:t>
            </a:r>
            <a:r>
              <a:rPr lang="en-US" dirty="0"/>
              <a:t> free GPU resources.  In order to provide variation in input data, images were randomly augmented and cropped. While maintaining it’s data, this allows for the model to artificially see a larger variety in the original dataset.</a:t>
            </a:r>
          </a:p>
          <a:p>
            <a:endParaRPr lang="en-US" dirty="0"/>
          </a:p>
        </p:txBody>
      </p:sp>
      <p:sp>
        <p:nvSpPr>
          <p:cNvPr id="1031" name="TextBox 1030">
            <a:extLst>
              <a:ext uri="{FF2B5EF4-FFF2-40B4-BE49-F238E27FC236}">
                <a16:creationId xmlns:a16="http://schemas.microsoft.com/office/drawing/2014/main" id="{A56CC10A-6B4F-7EAD-2637-74EA55568797}"/>
              </a:ext>
            </a:extLst>
          </p:cNvPr>
          <p:cNvSpPr txBox="1"/>
          <p:nvPr/>
        </p:nvSpPr>
        <p:spPr>
          <a:xfrm>
            <a:off x="14824326" y="26239817"/>
            <a:ext cx="7557223" cy="707886"/>
          </a:xfrm>
          <a:prstGeom prst="rect">
            <a:avLst/>
          </a:prstGeom>
          <a:noFill/>
        </p:spPr>
        <p:txBody>
          <a:bodyPr wrap="square" lIns="91440" tIns="45720" rIns="91440" bIns="45720" rtlCol="0" anchor="t">
            <a:spAutoFit/>
          </a:bodyPr>
          <a:lstStyle/>
          <a:p>
            <a:r>
              <a:rPr lang="en-US" sz="4000" cap="small" dirty="0">
                <a:solidFill>
                  <a:srgbClr val="208F8C"/>
                </a:solidFill>
                <a:latin typeface="Helvetica" panose="020B0604020202020204" pitchFamily="34" charset="0"/>
                <a:cs typeface="Helvetica" panose="020B0604020202020204" pitchFamily="34" charset="0"/>
              </a:rPr>
              <a:t>Deep Learning Algorithm</a:t>
            </a:r>
            <a:endParaRPr lang="en-US" dirty="0">
              <a:solidFill>
                <a:srgbClr val="208F8C"/>
              </a:solidFill>
              <a:latin typeface="Helvetica" panose="020B0604020202020204" pitchFamily="34" charset="0"/>
              <a:cs typeface="Helvetica" panose="020B0604020202020204" pitchFamily="34" charset="0"/>
            </a:endParaRPr>
          </a:p>
        </p:txBody>
      </p:sp>
      <p:sp>
        <p:nvSpPr>
          <p:cNvPr id="1032" name="TextBox 1031">
            <a:extLst>
              <a:ext uri="{FF2B5EF4-FFF2-40B4-BE49-F238E27FC236}">
                <a16:creationId xmlns:a16="http://schemas.microsoft.com/office/drawing/2014/main" id="{07B65EE5-3394-7DCD-51A3-C7B5BB6A69D9}"/>
              </a:ext>
            </a:extLst>
          </p:cNvPr>
          <p:cNvSpPr txBox="1"/>
          <p:nvPr/>
        </p:nvSpPr>
        <p:spPr>
          <a:xfrm>
            <a:off x="14824326" y="26947817"/>
            <a:ext cx="11954929" cy="3637919"/>
          </a:xfrm>
          <a:prstGeom prst="rect">
            <a:avLst/>
          </a:prstGeom>
          <a:noFill/>
        </p:spPr>
        <p:txBody>
          <a:bodyPr wrap="square" rtlCol="0">
            <a:spAutoFit/>
          </a:bodyPr>
          <a:lstStyle>
            <a:defPPr>
              <a:defRPr lang="en-US"/>
            </a:defPPr>
            <a:lvl1pPr defTabSz="4023360">
              <a:lnSpc>
                <a:spcPct val="90000"/>
              </a:lnSpc>
              <a:spcBef>
                <a:spcPts val="4400"/>
              </a:spcBef>
              <a:defRPr sz="3200">
                <a:latin typeface="Helvetica" panose="020B0604020202020204" pitchFamily="34" charset="0"/>
                <a:cs typeface="Helvetica" panose="020B0604020202020204" pitchFamily="34" charset="0"/>
              </a:defRPr>
            </a:lvl1pPr>
          </a:lstStyle>
          <a:p>
            <a:r>
              <a:rPr lang="en-US" dirty="0"/>
              <a:t>A U-Net model with five encoding and five decoding layers trained for 100 epochs was implemented. A kernel size of 3x3, dropouts of .07 and max pooling were applied. The optimizer used was Adam and the loss function was sparse categorical cross entropy. With segmentation, accuracy values are typically high due to lots of correctly predicted background space. To represent the accuracy of our model we use the IoU value to give a better indication of the predictions</a:t>
            </a:r>
          </a:p>
        </p:txBody>
      </p:sp>
      <p:pic>
        <p:nvPicPr>
          <p:cNvPr id="2" name="Picture 1" descr="Chart&#10;&#10;Description automatically generated">
            <a:extLst>
              <a:ext uri="{FF2B5EF4-FFF2-40B4-BE49-F238E27FC236}">
                <a16:creationId xmlns:a16="http://schemas.microsoft.com/office/drawing/2014/main" id="{AFE5CBC1-4C6A-A18C-04C6-3C8418DFAC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29864" y="14410154"/>
            <a:ext cx="5920158" cy="4734464"/>
          </a:xfrm>
          <a:prstGeom prst="rect">
            <a:avLst/>
          </a:prstGeom>
        </p:spPr>
      </p:pic>
      <p:pic>
        <p:nvPicPr>
          <p:cNvPr id="3" name="Picture 2" descr="Chart, histogram&#10;&#10;Description automatically generated">
            <a:extLst>
              <a:ext uri="{FF2B5EF4-FFF2-40B4-BE49-F238E27FC236}">
                <a16:creationId xmlns:a16="http://schemas.microsoft.com/office/drawing/2014/main" id="{16A1E9E3-FF0D-6597-10AD-11515AE63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28217" y="14415265"/>
            <a:ext cx="5925699" cy="4734464"/>
          </a:xfrm>
          <a:prstGeom prst="rect">
            <a:avLst/>
          </a:prstGeom>
        </p:spPr>
      </p:pic>
      <p:sp>
        <p:nvSpPr>
          <p:cNvPr id="1037" name="TextBox 1036">
            <a:extLst>
              <a:ext uri="{FF2B5EF4-FFF2-40B4-BE49-F238E27FC236}">
                <a16:creationId xmlns:a16="http://schemas.microsoft.com/office/drawing/2014/main" id="{DC4BA260-05CA-662E-1FEB-1E8CB1ABCCF0}"/>
              </a:ext>
            </a:extLst>
          </p:cNvPr>
          <p:cNvSpPr txBox="1"/>
          <p:nvPr/>
        </p:nvSpPr>
        <p:spPr>
          <a:xfrm>
            <a:off x="28300297" y="19070009"/>
            <a:ext cx="6519685" cy="2062103"/>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Figure 4. The loss comparison represents how bad a model’s prediction is. A downward trend represents a model that is learning.</a:t>
            </a:r>
          </a:p>
        </p:txBody>
      </p:sp>
      <p:sp>
        <p:nvSpPr>
          <p:cNvPr id="1038" name="TextBox 1037">
            <a:extLst>
              <a:ext uri="{FF2B5EF4-FFF2-40B4-BE49-F238E27FC236}">
                <a16:creationId xmlns:a16="http://schemas.microsoft.com/office/drawing/2014/main" id="{F52503DD-D331-C2DB-5F10-31D2692F6360}"/>
              </a:ext>
            </a:extLst>
          </p:cNvPr>
          <p:cNvSpPr txBox="1"/>
          <p:nvPr/>
        </p:nvSpPr>
        <p:spPr>
          <a:xfrm>
            <a:off x="35024176" y="19070008"/>
            <a:ext cx="6374848" cy="2062103"/>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Figure 5. The intersection over union comparison between measures the accuracy of predicted segmentation masks.</a:t>
            </a:r>
          </a:p>
        </p:txBody>
      </p:sp>
      <p:pic>
        <p:nvPicPr>
          <p:cNvPr id="31" name="Picture 30" descr="Logo&#10;&#10;Description automatically generated">
            <a:extLst>
              <a:ext uri="{FF2B5EF4-FFF2-40B4-BE49-F238E27FC236}">
                <a16:creationId xmlns:a16="http://schemas.microsoft.com/office/drawing/2014/main" id="{AC4AFDF1-A793-2DA9-32BA-15E6C42B0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28217" y="24370319"/>
            <a:ext cx="9879067" cy="3204022"/>
          </a:xfrm>
          <a:prstGeom prst="rect">
            <a:avLst/>
          </a:prstGeom>
        </p:spPr>
      </p:pic>
      <p:pic>
        <p:nvPicPr>
          <p:cNvPr id="44" name="Picture 43" descr="Logo&#10;&#10;Description automatically generated with medium confidence">
            <a:extLst>
              <a:ext uri="{FF2B5EF4-FFF2-40B4-BE49-F238E27FC236}">
                <a16:creationId xmlns:a16="http://schemas.microsoft.com/office/drawing/2014/main" id="{C4207541-3B7D-74EB-2001-371AF51871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64956" y="21185773"/>
            <a:ext cx="9879067" cy="3204022"/>
          </a:xfrm>
          <a:prstGeom prst="rect">
            <a:avLst/>
          </a:prstGeom>
        </p:spPr>
      </p:pic>
      <p:graphicFrame>
        <p:nvGraphicFramePr>
          <p:cNvPr id="45" name="Table 46">
            <a:extLst>
              <a:ext uri="{FF2B5EF4-FFF2-40B4-BE49-F238E27FC236}">
                <a16:creationId xmlns:a16="http://schemas.microsoft.com/office/drawing/2014/main" id="{8AF366A6-7A72-54C2-B7CF-30BD34315724}"/>
              </a:ext>
            </a:extLst>
          </p:cNvPr>
          <p:cNvGraphicFramePr>
            <a:graphicFrameLocks noGrp="1"/>
          </p:cNvGraphicFramePr>
          <p:nvPr>
            <p:extLst>
              <p:ext uri="{D42A27DB-BD31-4B8C-83A1-F6EECF244321}">
                <p14:modId xmlns:p14="http://schemas.microsoft.com/office/powerpoint/2010/main" val="315269794"/>
              </p:ext>
            </p:extLst>
          </p:nvPr>
        </p:nvGraphicFramePr>
        <p:xfrm>
          <a:off x="28407493" y="11133554"/>
          <a:ext cx="6519684" cy="2534290"/>
        </p:xfrm>
        <a:graphic>
          <a:graphicData uri="http://schemas.openxmlformats.org/drawingml/2006/table">
            <a:tbl>
              <a:tblPr bandRow="1">
                <a:tableStyleId>{2D5ABB26-0587-4C30-8999-92F81FD0307C}</a:tableStyleId>
              </a:tblPr>
              <a:tblGrid>
                <a:gridCol w="2425150">
                  <a:extLst>
                    <a:ext uri="{9D8B030D-6E8A-4147-A177-3AD203B41FA5}">
                      <a16:colId xmlns:a16="http://schemas.microsoft.com/office/drawing/2014/main" val="1100949535"/>
                    </a:ext>
                  </a:extLst>
                </a:gridCol>
                <a:gridCol w="1777628">
                  <a:extLst>
                    <a:ext uri="{9D8B030D-6E8A-4147-A177-3AD203B41FA5}">
                      <a16:colId xmlns:a16="http://schemas.microsoft.com/office/drawing/2014/main" val="489900837"/>
                    </a:ext>
                  </a:extLst>
                </a:gridCol>
                <a:gridCol w="2316906">
                  <a:extLst>
                    <a:ext uri="{9D8B030D-6E8A-4147-A177-3AD203B41FA5}">
                      <a16:colId xmlns:a16="http://schemas.microsoft.com/office/drawing/2014/main" val="2009302374"/>
                    </a:ext>
                  </a:extLst>
                </a:gridCol>
              </a:tblGrid>
              <a:tr h="633864">
                <a:tc>
                  <a:txBody>
                    <a:bodyPr/>
                    <a:lstStyle/>
                    <a:p>
                      <a:pPr marL="0" algn="l" defTabSz="4206240" rtl="0" eaLnBrk="1" latinLnBrk="0" hangingPunct="1"/>
                      <a:endParaRPr lang="en-US" sz="4000" b="1" kern="1200" dirty="0">
                        <a:solidFill>
                          <a:schemeClr val="lt1"/>
                        </a:solidFill>
                        <a:latin typeface="+mn-lt"/>
                        <a:ea typeface="+mn-ea"/>
                        <a:cs typeface="+mn-cs"/>
                      </a:endParaRPr>
                    </a:p>
                  </a:txBody>
                  <a:tcPr marL="42617" marR="42617" marT="21308" marB="21308">
                    <a:noFill/>
                  </a:tcPr>
                </a:tc>
                <a:tc>
                  <a:txBody>
                    <a:bodyPr/>
                    <a:lstStyle/>
                    <a:p>
                      <a:pPr marL="0" algn="ctr" defTabSz="4206240" rtl="0" eaLnBrk="1" fontAlgn="b" latinLnBrk="0" hangingPunct="1"/>
                      <a:r>
                        <a:rPr lang="en-US" sz="4000" b="1" kern="1200" dirty="0">
                          <a:solidFill>
                            <a:schemeClr val="lt1"/>
                          </a:solidFill>
                          <a:latin typeface="+mn-lt"/>
                          <a:ea typeface="+mn-ea"/>
                          <a:cs typeface="+mn-cs"/>
                        </a:rPr>
                        <a:t>Training</a:t>
                      </a:r>
                    </a:p>
                  </a:txBody>
                  <a:tcPr marL="13317" marR="13317" marT="8879" marB="8879" anchor="b">
                    <a:lnB w="12700" cap="flat" cmpd="sng" algn="ctr">
                      <a:solidFill>
                        <a:schemeClr val="tx1"/>
                      </a:solidFill>
                      <a:prstDash val="solid"/>
                      <a:round/>
                      <a:headEnd type="none" w="med" len="med"/>
                      <a:tailEnd type="none" w="med" len="med"/>
                    </a:lnB>
                    <a:solidFill>
                      <a:srgbClr val="440154"/>
                    </a:solidFill>
                  </a:tcPr>
                </a:tc>
                <a:tc>
                  <a:txBody>
                    <a:bodyPr/>
                    <a:lstStyle/>
                    <a:p>
                      <a:pPr marL="0" algn="ctr" defTabSz="4206240" rtl="0" eaLnBrk="1" fontAlgn="b" latinLnBrk="0" hangingPunct="1"/>
                      <a:r>
                        <a:rPr lang="en-US" sz="4000" b="1" kern="1200" dirty="0">
                          <a:solidFill>
                            <a:schemeClr val="lt1"/>
                          </a:solidFill>
                          <a:latin typeface="+mn-lt"/>
                          <a:ea typeface="+mn-ea"/>
                          <a:cs typeface="+mn-cs"/>
                        </a:rPr>
                        <a:t>Validation</a:t>
                      </a:r>
                    </a:p>
                  </a:txBody>
                  <a:tcPr marL="13317" marR="13317" marT="8879" marB="8879" anchor="b">
                    <a:lnB w="12700" cap="flat" cmpd="sng" algn="ctr">
                      <a:solidFill>
                        <a:schemeClr val="tx1"/>
                      </a:solidFill>
                      <a:prstDash val="solid"/>
                      <a:round/>
                      <a:headEnd type="none" w="med" len="med"/>
                      <a:tailEnd type="none" w="med" len="med"/>
                    </a:lnB>
                    <a:solidFill>
                      <a:srgbClr val="440154"/>
                    </a:solidFill>
                  </a:tcPr>
                </a:tc>
                <a:extLst>
                  <a:ext uri="{0D108BD9-81ED-4DB2-BD59-A6C34878D82A}">
                    <a16:rowId xmlns:a16="http://schemas.microsoft.com/office/drawing/2014/main" val="1664597316"/>
                  </a:ext>
                </a:extLst>
              </a:tr>
              <a:tr h="609004">
                <a:tc>
                  <a:txBody>
                    <a:bodyPr/>
                    <a:lstStyle/>
                    <a:p>
                      <a:pPr rtl="0" fontAlgn="b"/>
                      <a:r>
                        <a:rPr lang="en-US" sz="4000" b="1" kern="1200" dirty="0">
                          <a:solidFill>
                            <a:schemeClr val="lt1"/>
                          </a:solidFill>
                          <a:latin typeface="+mn-lt"/>
                          <a:ea typeface="+mn-ea"/>
                          <a:cs typeface="+mn-cs"/>
                        </a:rPr>
                        <a:t>Accuracy</a:t>
                      </a:r>
                    </a:p>
                  </a:txBody>
                  <a:tcPr marL="13317" marR="13317" marT="8879" marB="8879" anchor="b">
                    <a:lnR w="12700" cap="flat" cmpd="sng" algn="ctr">
                      <a:solidFill>
                        <a:schemeClr val="tx1"/>
                      </a:solidFill>
                      <a:prstDash val="solid"/>
                      <a:round/>
                      <a:headEnd type="none" w="med" len="med"/>
                      <a:tailEnd type="none" w="med" len="med"/>
                    </a:lnR>
                    <a:solidFill>
                      <a:srgbClr val="440154"/>
                    </a:solidFill>
                  </a:tcPr>
                </a:tc>
                <a:tc>
                  <a:txBody>
                    <a:bodyPr/>
                    <a:lstStyle/>
                    <a:p>
                      <a:pPr algn="ctr" rtl="0" fontAlgn="b"/>
                      <a:r>
                        <a:rPr lang="en-US" sz="3900" dirty="0">
                          <a:effectLst/>
                        </a:rPr>
                        <a:t>0.9932</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3900">
                          <a:effectLst/>
                        </a:rPr>
                        <a:t>0.9889</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0367868"/>
                  </a:ext>
                </a:extLst>
              </a:tr>
              <a:tr h="609004">
                <a:tc>
                  <a:txBody>
                    <a:bodyPr/>
                    <a:lstStyle/>
                    <a:p>
                      <a:pPr rtl="0" fontAlgn="b"/>
                      <a:r>
                        <a:rPr lang="en-US" sz="4000" b="1" kern="1200" dirty="0">
                          <a:solidFill>
                            <a:schemeClr val="lt1"/>
                          </a:solidFill>
                          <a:latin typeface="+mn-lt"/>
                          <a:ea typeface="+mn-ea"/>
                          <a:cs typeface="+mn-cs"/>
                        </a:rPr>
                        <a:t>Loss</a:t>
                      </a:r>
                    </a:p>
                  </a:txBody>
                  <a:tcPr marL="13317" marR="13317" marT="8879" marB="8879" anchor="b">
                    <a:lnR w="12700" cap="flat" cmpd="sng" algn="ctr">
                      <a:solidFill>
                        <a:schemeClr val="tx1"/>
                      </a:solidFill>
                      <a:prstDash val="solid"/>
                      <a:round/>
                      <a:headEnd type="none" w="med" len="med"/>
                      <a:tailEnd type="none" w="med" len="med"/>
                    </a:lnR>
                    <a:solidFill>
                      <a:srgbClr val="440154"/>
                    </a:solidFill>
                  </a:tcPr>
                </a:tc>
                <a:tc>
                  <a:txBody>
                    <a:bodyPr/>
                    <a:lstStyle/>
                    <a:p>
                      <a:pPr algn="ctr" rtl="0" fontAlgn="b"/>
                      <a:r>
                        <a:rPr lang="en-US" sz="3900" dirty="0">
                          <a:effectLst/>
                        </a:rPr>
                        <a:t>0.0054</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3900" dirty="0">
                          <a:effectLst/>
                        </a:rPr>
                        <a:t>0.0303</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3078209"/>
                  </a:ext>
                </a:extLst>
              </a:tr>
              <a:tr h="0">
                <a:tc>
                  <a:txBody>
                    <a:bodyPr/>
                    <a:lstStyle/>
                    <a:p>
                      <a:pPr rtl="0" fontAlgn="b"/>
                      <a:r>
                        <a:rPr lang="en-US" sz="4000" b="1" kern="1200" dirty="0">
                          <a:solidFill>
                            <a:schemeClr val="lt1"/>
                          </a:solidFill>
                          <a:latin typeface="+mn-lt"/>
                          <a:ea typeface="+mn-ea"/>
                          <a:cs typeface="+mn-cs"/>
                        </a:rPr>
                        <a:t>Mean IoU</a:t>
                      </a:r>
                    </a:p>
                  </a:txBody>
                  <a:tcPr marL="13317" marR="13317" marT="8879" marB="8879" anchor="b">
                    <a:lnR w="12700" cap="flat" cmpd="sng" algn="ctr">
                      <a:solidFill>
                        <a:schemeClr val="tx1"/>
                      </a:solidFill>
                      <a:prstDash val="solid"/>
                      <a:round/>
                      <a:headEnd type="none" w="med" len="med"/>
                      <a:tailEnd type="none" w="med" len="med"/>
                    </a:lnR>
                    <a:solidFill>
                      <a:srgbClr val="440154"/>
                    </a:solidFill>
                  </a:tcPr>
                </a:tc>
                <a:tc>
                  <a:txBody>
                    <a:bodyPr/>
                    <a:lstStyle/>
                    <a:p>
                      <a:pPr algn="ctr" rtl="0" fontAlgn="b"/>
                      <a:r>
                        <a:rPr lang="en-US" sz="3900" dirty="0">
                          <a:effectLst/>
                        </a:rPr>
                        <a:t>0.9082</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3900" dirty="0">
                          <a:effectLst/>
                        </a:rPr>
                        <a:t>0.8831</a:t>
                      </a:r>
                    </a:p>
                  </a:txBody>
                  <a:tcPr marL="13317" marR="13317" marT="8879" marB="887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991431"/>
                  </a:ext>
                </a:extLst>
              </a:tr>
            </a:tbl>
          </a:graphicData>
        </a:graphic>
      </p:graphicFrame>
      <p:sp>
        <p:nvSpPr>
          <p:cNvPr id="48" name="TextBox 47">
            <a:extLst>
              <a:ext uri="{FF2B5EF4-FFF2-40B4-BE49-F238E27FC236}">
                <a16:creationId xmlns:a16="http://schemas.microsoft.com/office/drawing/2014/main" id="{4A4D552C-3997-46E7-DAC4-C10A0A16C240}"/>
              </a:ext>
            </a:extLst>
          </p:cNvPr>
          <p:cNvSpPr txBox="1"/>
          <p:nvPr/>
        </p:nvSpPr>
        <p:spPr>
          <a:xfrm>
            <a:off x="33299400" y="8231351"/>
            <a:ext cx="7684205" cy="2062103"/>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Table 1. Jaccard score comparison between true masks and predicted masks. A score closer to one indicates a higher similarity.</a:t>
            </a:r>
          </a:p>
        </p:txBody>
      </p:sp>
      <p:graphicFrame>
        <p:nvGraphicFramePr>
          <p:cNvPr id="50" name="Table 50">
            <a:extLst>
              <a:ext uri="{FF2B5EF4-FFF2-40B4-BE49-F238E27FC236}">
                <a16:creationId xmlns:a16="http://schemas.microsoft.com/office/drawing/2014/main" id="{5FD4E374-9605-57EE-C40E-A0347EF12E04}"/>
              </a:ext>
            </a:extLst>
          </p:cNvPr>
          <p:cNvGraphicFramePr>
            <a:graphicFrameLocks noGrp="1"/>
          </p:cNvGraphicFramePr>
          <p:nvPr>
            <p:extLst>
              <p:ext uri="{D42A27DB-BD31-4B8C-83A1-F6EECF244321}">
                <p14:modId xmlns:p14="http://schemas.microsoft.com/office/powerpoint/2010/main" val="2966873882"/>
              </p:ext>
            </p:extLst>
          </p:nvPr>
        </p:nvGraphicFramePr>
        <p:xfrm>
          <a:off x="28407493" y="8305840"/>
          <a:ext cx="4708296" cy="1938198"/>
        </p:xfrm>
        <a:graphic>
          <a:graphicData uri="http://schemas.openxmlformats.org/drawingml/2006/table">
            <a:tbl>
              <a:tblPr firstRow="1" bandRow="1"/>
              <a:tblGrid>
                <a:gridCol w="2687670">
                  <a:extLst>
                    <a:ext uri="{9D8B030D-6E8A-4147-A177-3AD203B41FA5}">
                      <a16:colId xmlns:a16="http://schemas.microsoft.com/office/drawing/2014/main" val="2753228777"/>
                    </a:ext>
                  </a:extLst>
                </a:gridCol>
                <a:gridCol w="2020626">
                  <a:extLst>
                    <a:ext uri="{9D8B030D-6E8A-4147-A177-3AD203B41FA5}">
                      <a16:colId xmlns:a16="http://schemas.microsoft.com/office/drawing/2014/main" val="879732979"/>
                    </a:ext>
                  </a:extLst>
                </a:gridCol>
              </a:tblGrid>
              <a:tr h="539687">
                <a:tc>
                  <a:txBody>
                    <a:bodyPr/>
                    <a:lstStyle/>
                    <a:p>
                      <a:pPr marL="0" algn="l" defTabSz="4206240" rtl="0" eaLnBrk="1" latinLnBrk="0" hangingPunct="1"/>
                      <a:r>
                        <a:rPr lang="en-US" sz="4000" b="1" kern="1200" dirty="0">
                          <a:solidFill>
                            <a:schemeClr val="lt1"/>
                          </a:solidFill>
                          <a:latin typeface="+mn-lt"/>
                          <a:ea typeface="+mn-ea"/>
                          <a:cs typeface="+mn-cs"/>
                        </a:rPr>
                        <a:t>Pore</a:t>
                      </a:r>
                    </a:p>
                  </a:txBody>
                  <a:tcPr marL="36465" marR="36465" marT="18233" marB="18233">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440154"/>
                    </a:solidFill>
                  </a:tcPr>
                </a:tc>
                <a:tc>
                  <a:txBody>
                    <a:bodyPr/>
                    <a:lstStyle/>
                    <a:p>
                      <a:pPr marL="0" marR="0" lvl="0" indent="0" algn="l" defTabSz="4206240" rtl="0" eaLnBrk="1" fontAlgn="auto" latinLnBrk="0" hangingPunct="1">
                        <a:lnSpc>
                          <a:spcPct val="100000"/>
                        </a:lnSpc>
                        <a:spcBef>
                          <a:spcPts val="0"/>
                        </a:spcBef>
                        <a:spcAft>
                          <a:spcPts val="0"/>
                        </a:spcAft>
                        <a:buClrTx/>
                        <a:buSzTx/>
                        <a:buFontTx/>
                        <a:buNone/>
                        <a:tabLst/>
                        <a:defRPr/>
                      </a:pPr>
                      <a:r>
                        <a:rPr lang="en-US" sz="4000" kern="1200" dirty="0">
                          <a:solidFill>
                            <a:schemeClr val="dk1"/>
                          </a:solidFill>
                          <a:latin typeface="+mn-lt"/>
                          <a:ea typeface="+mn-ea"/>
                          <a:cs typeface="+mn-cs"/>
                        </a:rPr>
                        <a:t>0.9933</a:t>
                      </a:r>
                    </a:p>
                  </a:txBody>
                  <a:tcPr marL="36465" marR="36465" marT="18233" marB="182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9658834"/>
                  </a:ext>
                </a:extLst>
              </a:tr>
              <a:tr h="539687">
                <a:tc>
                  <a:txBody>
                    <a:bodyPr/>
                    <a:lstStyle/>
                    <a:p>
                      <a:pPr marL="0" algn="l" defTabSz="4206240" rtl="0" eaLnBrk="1" latinLnBrk="0" hangingPunct="1"/>
                      <a:r>
                        <a:rPr lang="en-US" sz="4000" b="1" kern="1200" dirty="0">
                          <a:solidFill>
                            <a:schemeClr val="lt1"/>
                          </a:solidFill>
                          <a:latin typeface="+mn-lt"/>
                          <a:ea typeface="+mn-ea"/>
                          <a:cs typeface="+mn-cs"/>
                        </a:rPr>
                        <a:t>Background</a:t>
                      </a:r>
                    </a:p>
                  </a:txBody>
                  <a:tcPr marL="36465" marR="36465" marT="18233" marB="18233">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440154"/>
                    </a:solidFill>
                  </a:tcPr>
                </a:tc>
                <a:tc>
                  <a:txBody>
                    <a:bodyPr/>
                    <a:lstStyle/>
                    <a:p>
                      <a:pPr marL="0" marR="0" lvl="0" indent="0" algn="l" defTabSz="4206240" rtl="0" eaLnBrk="1" fontAlgn="auto" latinLnBrk="0" hangingPunct="1">
                        <a:lnSpc>
                          <a:spcPct val="100000"/>
                        </a:lnSpc>
                        <a:spcBef>
                          <a:spcPts val="0"/>
                        </a:spcBef>
                        <a:spcAft>
                          <a:spcPts val="0"/>
                        </a:spcAft>
                        <a:buClrTx/>
                        <a:buSzTx/>
                        <a:buFontTx/>
                        <a:buNone/>
                        <a:tabLst/>
                        <a:defRPr/>
                      </a:pPr>
                      <a:r>
                        <a:rPr lang="en-US" sz="4000" kern="1200" dirty="0">
                          <a:solidFill>
                            <a:schemeClr val="dk1"/>
                          </a:solidFill>
                          <a:latin typeface="+mn-lt"/>
                          <a:ea typeface="+mn-ea"/>
                          <a:cs typeface="+mn-cs"/>
                        </a:rPr>
                        <a:t>0.8990</a:t>
                      </a:r>
                    </a:p>
                  </a:txBody>
                  <a:tcPr marL="36465" marR="36465" marT="18233" marB="182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9285528"/>
                  </a:ext>
                </a:extLst>
              </a:tr>
              <a:tr h="539687">
                <a:tc>
                  <a:txBody>
                    <a:bodyPr/>
                    <a:lstStyle/>
                    <a:p>
                      <a:pPr marL="0" algn="l" defTabSz="4206240" rtl="0" eaLnBrk="1" latinLnBrk="0" hangingPunct="1"/>
                      <a:r>
                        <a:rPr lang="en-US" sz="4000" b="1" kern="1200" dirty="0">
                          <a:solidFill>
                            <a:schemeClr val="lt1"/>
                          </a:solidFill>
                          <a:latin typeface="+mn-lt"/>
                          <a:ea typeface="+mn-ea"/>
                          <a:cs typeface="+mn-cs"/>
                        </a:rPr>
                        <a:t>Guard</a:t>
                      </a:r>
                    </a:p>
                  </a:txBody>
                  <a:tcPr marL="36465" marR="36465" marT="18233" marB="18233">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solidFill>
                      <a:srgbClr val="440154"/>
                    </a:solidFill>
                  </a:tcPr>
                </a:tc>
                <a:tc>
                  <a:txBody>
                    <a:bodyPr/>
                    <a:lstStyle/>
                    <a:p>
                      <a:pPr marL="0" marR="0" lvl="0" indent="0" algn="l" defTabSz="4206240" rtl="0" eaLnBrk="1" fontAlgn="auto" latinLnBrk="0" hangingPunct="1">
                        <a:lnSpc>
                          <a:spcPct val="100000"/>
                        </a:lnSpc>
                        <a:spcBef>
                          <a:spcPts val="0"/>
                        </a:spcBef>
                        <a:spcAft>
                          <a:spcPts val="0"/>
                        </a:spcAft>
                        <a:buClrTx/>
                        <a:buSzTx/>
                        <a:buFontTx/>
                        <a:buNone/>
                        <a:tabLst/>
                        <a:defRPr/>
                      </a:pPr>
                      <a:r>
                        <a:rPr lang="en-US" sz="4000" kern="1200" dirty="0">
                          <a:solidFill>
                            <a:schemeClr val="dk1"/>
                          </a:solidFill>
                          <a:latin typeface="+mn-lt"/>
                          <a:ea typeface="+mn-ea"/>
                          <a:cs typeface="+mn-cs"/>
                        </a:rPr>
                        <a:t>0.7861</a:t>
                      </a:r>
                    </a:p>
                  </a:txBody>
                  <a:tcPr marL="36465" marR="36465" marT="18233" marB="182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4393016"/>
                  </a:ext>
                </a:extLst>
              </a:tr>
            </a:tbl>
          </a:graphicData>
        </a:graphic>
      </p:graphicFrame>
      <p:sp>
        <p:nvSpPr>
          <p:cNvPr id="51" name="TextBox 50">
            <a:extLst>
              <a:ext uri="{FF2B5EF4-FFF2-40B4-BE49-F238E27FC236}">
                <a16:creationId xmlns:a16="http://schemas.microsoft.com/office/drawing/2014/main" id="{F89EFD18-32B5-AD5C-A9C7-8C93F9FFF7A3}"/>
              </a:ext>
            </a:extLst>
          </p:cNvPr>
          <p:cNvSpPr txBox="1"/>
          <p:nvPr/>
        </p:nvSpPr>
        <p:spPr>
          <a:xfrm>
            <a:off x="35090059" y="10571926"/>
            <a:ext cx="6057941" cy="3539430"/>
          </a:xfrm>
          <a:prstGeom prst="rect">
            <a:avLst/>
          </a:prstGeom>
          <a:noFill/>
        </p:spPr>
        <p:txBody>
          <a:bodyPr wrap="square" rtlCol="0">
            <a:spAutoFit/>
          </a:bodyPr>
          <a:lstStyle/>
          <a:p>
            <a:r>
              <a:rPr lang="en-US" sz="3200" dirty="0">
                <a:latin typeface="Helvetica" panose="020B0604020202020204" pitchFamily="34" charset="0"/>
                <a:cs typeface="Helvetica" panose="020B0604020202020204" pitchFamily="34" charset="0"/>
              </a:rPr>
              <a:t>Table 2. Accuracy, Loss and Mean IoU data. Accuracy is a biased metric when doing a segmentation problem and produces a high value, hence the use of the Jaccard score in Table 1.</a:t>
            </a:r>
          </a:p>
        </p:txBody>
      </p:sp>
      <p:sp>
        <p:nvSpPr>
          <p:cNvPr id="52" name="TextBox 51">
            <a:extLst>
              <a:ext uri="{FF2B5EF4-FFF2-40B4-BE49-F238E27FC236}">
                <a16:creationId xmlns:a16="http://schemas.microsoft.com/office/drawing/2014/main" id="{1A78E63F-E06A-F2EB-0D8B-8A735CDF0CD7}"/>
              </a:ext>
            </a:extLst>
          </p:cNvPr>
          <p:cNvSpPr txBox="1"/>
          <p:nvPr/>
        </p:nvSpPr>
        <p:spPr>
          <a:xfrm>
            <a:off x="38082506" y="24370319"/>
            <a:ext cx="2661517" cy="2554545"/>
          </a:xfrm>
          <a:prstGeom prst="rect">
            <a:avLst/>
          </a:prstGeom>
          <a:noFill/>
        </p:spPr>
        <p:txBody>
          <a:bodyPr wrap="square" rtlCol="0">
            <a:spAutoFit/>
          </a:bodyPr>
          <a:lstStyle/>
          <a:p>
            <a:pPr>
              <a:buClr>
                <a:schemeClr val="tx2">
                  <a:lumMod val="75000"/>
                </a:schemeClr>
              </a:buClr>
            </a:pPr>
            <a:r>
              <a:rPr lang="en-US" sz="3200" dirty="0">
                <a:latin typeface="Helvetica" panose="020B0604020202020204" pitchFamily="34" charset="0"/>
                <a:cs typeface="Helvetica" panose="020B0604020202020204" pitchFamily="34" charset="0"/>
              </a:rPr>
              <a:t>Figure 8. An example of an imperfect predicted mask. </a:t>
            </a:r>
          </a:p>
        </p:txBody>
      </p:sp>
    </p:spTree>
    <p:extLst>
      <p:ext uri="{BB962C8B-B14F-4D97-AF65-F5344CB8AC3E}">
        <p14:creationId xmlns:p14="http://schemas.microsoft.com/office/powerpoint/2010/main" val="30913921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9177742028974E90D1318648230095" ma:contentTypeVersion="16" ma:contentTypeDescription="Create a new document." ma:contentTypeScope="" ma:versionID="ca8667560e36e8f319dbc3e3c7cf46b9">
  <xsd:schema xmlns:xsd="http://www.w3.org/2001/XMLSchema" xmlns:xs="http://www.w3.org/2001/XMLSchema" xmlns:p="http://schemas.microsoft.com/office/2006/metadata/properties" xmlns:ns3="9f7c5b2f-3150-424d-93ae-bf0cf7f8615c" xmlns:ns4="0dd96bd0-7c7a-488a-8dc1-84def4bdfdb4" targetNamespace="http://schemas.microsoft.com/office/2006/metadata/properties" ma:root="true" ma:fieldsID="4b5b4de9e3a4e306ca31759664c4d776" ns3:_="" ns4:_="">
    <xsd:import namespace="9f7c5b2f-3150-424d-93ae-bf0cf7f8615c"/>
    <xsd:import namespace="0dd96bd0-7c7a-488a-8dc1-84def4bdfdb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7c5b2f-3150-424d-93ae-bf0cf7f861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dd96bd0-7c7a-488a-8dc1-84def4bdfdb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f7c5b2f-3150-424d-93ae-bf0cf7f8615c" xsi:nil="true"/>
  </documentManagement>
</p:properties>
</file>

<file path=customXml/itemProps1.xml><?xml version="1.0" encoding="utf-8"?>
<ds:datastoreItem xmlns:ds="http://schemas.openxmlformats.org/officeDocument/2006/customXml" ds:itemID="{D44A43A5-FBDD-4860-A139-71E534D66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7c5b2f-3150-424d-93ae-bf0cf7f8615c"/>
    <ds:schemaRef ds:uri="0dd96bd0-7c7a-488a-8dc1-84def4bdfd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CADBAD-B643-4562-A922-BBB40FB69A9A}">
  <ds:schemaRefs>
    <ds:schemaRef ds:uri="http://schemas.microsoft.com/sharepoint/v3/contenttype/forms"/>
  </ds:schemaRefs>
</ds:datastoreItem>
</file>

<file path=customXml/itemProps3.xml><?xml version="1.0" encoding="utf-8"?>
<ds:datastoreItem xmlns:ds="http://schemas.openxmlformats.org/officeDocument/2006/customXml" ds:itemID="{89E475B9-EF4E-4993-BEB7-51A6EA7DCB3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f7c5b2f-3150-424d-93ae-bf0cf7f8615c"/>
    <ds:schemaRef ds:uri="http://purl.org/dc/terms/"/>
    <ds:schemaRef ds:uri="http://schemas.openxmlformats.org/package/2006/metadata/core-properties"/>
    <ds:schemaRef ds:uri="0dd96bd0-7c7a-488a-8dc1-84def4bdfdb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82</TotalTime>
  <Words>1324</Words>
  <Application>Microsoft Office PowerPoint</Application>
  <PresentationFormat>Custom</PresentationFormat>
  <Paragraphs>68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A Deep Learning Approach to Automate the Analysis and Prediction of Function for Poplar Stomata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Deep Learning Approach to Automate the Analysis and Prediction  of Function for Poplar Stomata</dc:title>
  <dc:creator>Mitchell, Nora Catherine</dc:creator>
  <cp:lastModifiedBy>McKeown, Connor</cp:lastModifiedBy>
  <cp:revision>5</cp:revision>
  <dcterms:created xsi:type="dcterms:W3CDTF">2023-04-04T00:41:08Z</dcterms:created>
  <dcterms:modified xsi:type="dcterms:W3CDTF">2023-04-04T20:09:50Z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0x010100C19177742028974E90D1318648230095</vt:lpwstr>
  </property>
</Properties>
</file>